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0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65"/>
            <p14:sldId id="259"/>
            <p14:sldId id="260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/>
            <a:t>Releasing features since 1996</a:t>
          </a:r>
          <a:endParaRPr lang="en-US" dirty="0"/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/>
            <a:t>First feature was the film </a:t>
          </a:r>
          <a:r>
            <a:rPr lang="en-US" b="0" i="1"/>
            <a:t>Hard Eight</a:t>
          </a:r>
          <a:r>
            <a:rPr lang="en-US" b="0" i="0"/>
            <a:t> staring Philip Baker Hall, John C. Reily, and Gweneth Paltrow</a:t>
          </a:r>
          <a:endParaRPr lang="en-US"/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/>
            <a:t>Has released 9 features in total, with his tenth film, </a:t>
          </a:r>
          <a:r>
            <a:rPr lang="en-US" b="0" i="1"/>
            <a:t>One Battle After Another, </a:t>
          </a:r>
          <a:r>
            <a:rPr lang="en-US" b="0" i="0"/>
            <a:t>being released later this year</a:t>
          </a:r>
          <a:endParaRPr lang="en-US"/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/>
            <a:t>First notable success was </a:t>
          </a:r>
          <a:r>
            <a:rPr lang="en-US" b="0" i="1"/>
            <a:t>Boogie Nights, </a:t>
          </a:r>
          <a:r>
            <a:rPr lang="en-US" b="0" i="0"/>
            <a:t>his second feature released in 1997</a:t>
          </a:r>
          <a:endParaRPr lang="en-US"/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/>
            <a:t>His most successful project was </a:t>
          </a:r>
          <a:r>
            <a:rPr lang="en-US" b="0" i="1"/>
            <a:t>There Will Be Blood </a:t>
          </a:r>
          <a:r>
            <a:rPr lang="en-US" b="0" i="0"/>
            <a:t>staring Daniel Day-Lewis, a frequent collaborator, in 2007</a:t>
          </a:r>
          <a:endParaRPr lang="en-US"/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/>
            <a:t>The Movie Database</a:t>
          </a:r>
          <a:endParaRPr lang="en-US"/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/>
            <a:t>Average rating of 6.97 on their website</a:t>
          </a:r>
          <a:endParaRPr lang="en-US"/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A7F80F06-9D42-47DD-815A-5636C1FEB4C0}">
      <dgm:prSet/>
      <dgm:spPr/>
      <dgm:t>
        <a:bodyPr/>
        <a:lstStyle/>
        <a:p>
          <a:r>
            <a:rPr lang="en-US" b="0" i="1"/>
            <a:t>There Will Be Blood</a:t>
          </a:r>
          <a:r>
            <a:rPr lang="en-US" b="0" i="0"/>
            <a:t> has the highest rating at 8.1</a:t>
          </a:r>
          <a:endParaRPr lang="en-US"/>
        </a:p>
      </dgm:t>
    </dgm:pt>
    <dgm:pt modelId="{4084B038-D55D-4C7C-8D02-7F90AB33FCFD}" type="parTrans" cxnId="{C20A23C0-C55D-478E-87A4-91513F337309}">
      <dgm:prSet/>
      <dgm:spPr/>
      <dgm:t>
        <a:bodyPr/>
        <a:lstStyle/>
        <a:p>
          <a:endParaRPr lang="en-US"/>
        </a:p>
      </dgm:t>
    </dgm:pt>
    <dgm:pt modelId="{F897D784-0C4A-44B8-B332-1A2BD86D9F55}" type="sibTrans" cxnId="{C20A23C0-C55D-478E-87A4-91513F337309}">
      <dgm:prSet/>
      <dgm:spPr/>
      <dgm:t>
        <a:bodyPr/>
        <a:lstStyle/>
        <a:p>
          <a:endParaRPr lang="en-US"/>
        </a:p>
      </dgm:t>
    </dgm:pt>
    <dgm:pt modelId="{69DD8BA8-61E0-429F-8BF2-6077DC2C37D0}">
      <dgm:prSet/>
      <dgm:spPr/>
      <dgm:t>
        <a:bodyPr/>
        <a:lstStyle/>
        <a:p>
          <a:r>
            <a:rPr lang="en-US" b="0" i="1"/>
            <a:t>Inherent Vice</a:t>
          </a:r>
          <a:r>
            <a:rPr lang="en-US" b="0" i="0"/>
            <a:t> has the lowest rating at 6.6</a:t>
          </a:r>
          <a:endParaRPr lang="en-US"/>
        </a:p>
      </dgm:t>
    </dgm:pt>
    <dgm:pt modelId="{766F87E6-67D1-4634-A18D-3838CC366C67}" type="parTrans" cxnId="{7D0756BB-4EDD-44BD-9A75-D75D024766A6}">
      <dgm:prSet/>
      <dgm:spPr/>
      <dgm:t>
        <a:bodyPr/>
        <a:lstStyle/>
        <a:p>
          <a:endParaRPr lang="en-US"/>
        </a:p>
      </dgm:t>
    </dgm:pt>
    <dgm:pt modelId="{CA0C579F-26A6-400E-B992-3FA5E9AEF8CE}" type="sibTrans" cxnId="{7D0756BB-4EDD-44BD-9A75-D75D024766A6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/>
            <a:t>International Movie Database (IMDb)</a:t>
          </a:r>
          <a:endParaRPr lang="en-US"/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/>
            <a:t>Average rating of 7.1</a:t>
          </a:r>
          <a:endParaRPr lang="en-US"/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BF8B30DF-8DAE-4643-9A83-A4CB4E31F240}">
      <dgm:prSet/>
      <dgm:spPr/>
      <dgm:t>
        <a:bodyPr/>
        <a:lstStyle/>
        <a:p>
          <a:r>
            <a:rPr lang="en-US" b="0" i="1"/>
            <a:t>There Will Be Blood </a:t>
          </a:r>
          <a:r>
            <a:rPr lang="en-US" b="0" i="0"/>
            <a:t>(8.2) and </a:t>
          </a:r>
          <a:r>
            <a:rPr lang="en-US" b="0" i="1"/>
            <a:t>Inherent Vice </a:t>
          </a:r>
          <a:r>
            <a:rPr lang="en-US" b="0" i="0"/>
            <a:t>(6.6) strike again as his highest and lowest rated movies</a:t>
          </a:r>
          <a:endParaRPr lang="en-US"/>
        </a:p>
      </dgm:t>
    </dgm:pt>
    <dgm:pt modelId="{1E1957A9-AA9E-4762-853C-1EE67F77507E}" type="parTrans" cxnId="{5C241B9B-1E08-447E-AFCC-E85BE0E95BC6}">
      <dgm:prSet/>
      <dgm:spPr/>
      <dgm:t>
        <a:bodyPr/>
        <a:lstStyle/>
        <a:p>
          <a:endParaRPr lang="en-US"/>
        </a:p>
      </dgm:t>
    </dgm:pt>
    <dgm:pt modelId="{DB727B30-FEA2-44BE-8420-BD4094179569}" type="sibTrans" cxnId="{5C241B9B-1E08-447E-AFCC-E85BE0E95BC6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/>
            <a:t>Rotten Tomatoes</a:t>
          </a:r>
          <a:endParaRPr lang="en-US"/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/>
            <a:t>Fairly large difference between average critic (8.53) and average audience (7.5)</a:t>
          </a:r>
          <a:endParaRPr lang="en-US"/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4146D069-F969-4314-9AD2-FB7873A0C480}">
      <dgm:prSet/>
      <dgm:spPr/>
      <dgm:t>
        <a:bodyPr/>
        <a:lstStyle/>
        <a:p>
          <a:r>
            <a:rPr lang="en-US" b="0" i="1"/>
            <a:t>Boogie Nights </a:t>
          </a:r>
          <a:r>
            <a:rPr lang="en-US" b="0" i="0"/>
            <a:t>beats out </a:t>
          </a:r>
          <a:r>
            <a:rPr lang="en-US" b="0" i="1"/>
            <a:t>There Will Be Blood </a:t>
          </a:r>
          <a:r>
            <a:rPr lang="en-US" b="0" i="0"/>
            <a:t> with a critic score of 9.4 and ties </a:t>
          </a:r>
          <a:r>
            <a:rPr lang="en-US" b="0" i="1"/>
            <a:t>Magnolia </a:t>
          </a:r>
          <a:r>
            <a:rPr lang="en-US" b="0" i="0"/>
            <a:t>as his two highest audience scored films, both at 8.9</a:t>
          </a:r>
          <a:endParaRPr lang="en-US"/>
        </a:p>
      </dgm:t>
    </dgm:pt>
    <dgm:pt modelId="{EAD55B71-1B74-4C24-A2FB-50499E37E004}" type="parTrans" cxnId="{09FB6891-92E6-4A02-9A74-CCF1189DAE35}">
      <dgm:prSet/>
      <dgm:spPr/>
      <dgm:t>
        <a:bodyPr/>
        <a:lstStyle/>
        <a:p>
          <a:endParaRPr lang="en-US"/>
        </a:p>
      </dgm:t>
    </dgm:pt>
    <dgm:pt modelId="{2A68226D-396F-4782-A179-585CEBDDA426}" type="sibTrans" cxnId="{09FB6891-92E6-4A02-9A74-CCF1189DAE35}">
      <dgm:prSet/>
      <dgm:spPr/>
      <dgm:t>
        <a:bodyPr/>
        <a:lstStyle/>
        <a:p>
          <a:endParaRPr lang="en-US"/>
        </a:p>
      </dgm:t>
    </dgm:pt>
    <dgm:pt modelId="{F60739F0-D6B7-4035-BDE5-4ED797430FDE}">
      <dgm:prSet/>
      <dgm:spPr/>
      <dgm:t>
        <a:bodyPr/>
        <a:lstStyle/>
        <a:p>
          <a:r>
            <a:rPr lang="en-US" b="0" i="1"/>
            <a:t>Inherent Vice </a:t>
          </a:r>
          <a:r>
            <a:rPr lang="en-US" b="0" i="0"/>
            <a:t>again sits at his lowest critic (7.4) and audience (5.3) </a:t>
          </a:r>
          <a:endParaRPr lang="en-US"/>
        </a:p>
      </dgm:t>
    </dgm:pt>
    <dgm:pt modelId="{9E082809-CD18-483D-8628-4661A740E5B3}" type="parTrans" cxnId="{90A194FB-2DA5-4090-B528-D55C265A706D}">
      <dgm:prSet/>
      <dgm:spPr/>
      <dgm:t>
        <a:bodyPr/>
        <a:lstStyle/>
        <a:p>
          <a:endParaRPr lang="en-US"/>
        </a:p>
      </dgm:t>
    </dgm:pt>
    <dgm:pt modelId="{8D1BB59E-CA6E-4639-9C93-423FCA003E3E}" type="sibTrans" cxnId="{90A194FB-2DA5-4090-B528-D55C265A706D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BDA3C261-BB02-410F-838E-969FADE11A1E}" type="presOf" srcId="{F60739F0-D6B7-4035-BDE5-4ED797430FDE}" destId="{FC975F00-1374-4B14-B5CB-7C89237D342B}" srcOrd="0" destOrd="2" presId="urn:microsoft.com/office/officeart/2005/8/layout/vList2"/>
    <dgm:cxn modelId="{9F266357-612F-4406-8283-45934A2F8CE6}" type="presOf" srcId="{A7F80F06-9D42-47DD-815A-5636C1FEB4C0}" destId="{A9458EAC-D7CA-440A-B90C-22077294E2E9}" srcOrd="0" destOrd="1" presId="urn:microsoft.com/office/officeart/2005/8/layout/vList2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09FB6891-92E6-4A02-9A74-CCF1189DAE35}" srcId="{E0B131D7-41B0-4335-95E2-2A543B1F33C7}" destId="{4146D069-F969-4314-9AD2-FB7873A0C480}" srcOrd="0" destOrd="0" parTransId="{EAD55B71-1B74-4C24-A2FB-50499E37E004}" sibTransId="{2A68226D-396F-4782-A179-585CEBDDA426}"/>
    <dgm:cxn modelId="{5C241B9B-1E08-447E-AFCC-E85BE0E95BC6}" srcId="{1531B939-60B9-46FD-AD77-D86FA2631BD2}" destId="{BF8B30DF-8DAE-4643-9A83-A4CB4E31F240}" srcOrd="0" destOrd="0" parTransId="{1E1957A9-AA9E-4762-853C-1EE67F77507E}" sibTransId="{DB727B30-FEA2-44BE-8420-BD4094179569}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791E3BAA-8C80-4294-A32D-29A7E2C534EA}" type="presOf" srcId="{BF8B30DF-8DAE-4643-9A83-A4CB4E31F240}" destId="{8B46AAEA-787B-476D-9238-2B2A5E4BA117}" srcOrd="0" destOrd="1" presId="urn:microsoft.com/office/officeart/2005/8/layout/vList2"/>
    <dgm:cxn modelId="{7D0756BB-4EDD-44BD-9A75-D75D024766A6}" srcId="{339D0B66-C625-4001-B464-75FA0ADCD76B}" destId="{69DD8BA8-61E0-429F-8BF2-6077DC2C37D0}" srcOrd="1" destOrd="0" parTransId="{766F87E6-67D1-4634-A18D-3838CC366C67}" sibTransId="{CA0C579F-26A6-400E-B992-3FA5E9AEF8CE}"/>
    <dgm:cxn modelId="{D1ADF9BB-7443-4B17-B77C-F0A2F11CFD93}" type="presOf" srcId="{4146D069-F969-4314-9AD2-FB7873A0C480}" destId="{FC975F00-1374-4B14-B5CB-7C89237D342B}" srcOrd="0" destOrd="1" presId="urn:microsoft.com/office/officeart/2005/8/layout/vList2"/>
    <dgm:cxn modelId="{C20A23C0-C55D-478E-87A4-91513F337309}" srcId="{339D0B66-C625-4001-B464-75FA0ADCD76B}" destId="{A7F80F06-9D42-47DD-815A-5636C1FEB4C0}" srcOrd="0" destOrd="0" parTransId="{4084B038-D55D-4C7C-8D02-7F90AB33FCFD}" sibTransId="{F897D784-0C4A-44B8-B332-1A2BD86D9F55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C56B59F9-3CA8-4E1B-A3C2-AFC892989054}" type="presOf" srcId="{69DD8BA8-61E0-429F-8BF2-6077DC2C37D0}" destId="{A9458EAC-D7CA-440A-B90C-22077294E2E9}" srcOrd="0" destOrd="2" presId="urn:microsoft.com/office/officeart/2005/8/layout/vList2"/>
    <dgm:cxn modelId="{90A194FB-2DA5-4090-B528-D55C265A706D}" srcId="{E0B131D7-41B0-4335-95E2-2A543B1F33C7}" destId="{F60739F0-D6B7-4035-BDE5-4ED797430FDE}" srcOrd="1" destOrd="0" parTransId="{9E082809-CD18-483D-8628-4661A740E5B3}" sibTransId="{8D1BB59E-CA6E-4639-9C93-423FCA003E3E}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/>
            <a:t>Box Office</a:t>
          </a:r>
          <a:endParaRPr lang="en-US"/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 b="0" i="0"/>
            <a:t>Has earned a total of $170 million across his 9 films</a:t>
          </a:r>
          <a:endParaRPr lang="en-US"/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438FCF5F-CDB5-48F6-861C-FFD987D0C449}">
      <dgm:prSet/>
      <dgm:spPr/>
      <dgm:t>
        <a:bodyPr/>
        <a:lstStyle/>
        <a:p>
          <a:r>
            <a:rPr lang="en-US" b="0" i="0"/>
            <a:t>His average box office return is $18.85 million</a:t>
          </a:r>
          <a:endParaRPr lang="en-US"/>
        </a:p>
      </dgm:t>
    </dgm:pt>
    <dgm:pt modelId="{DDD49033-1DF1-4B57-B743-8B80689AA716}" type="parTrans" cxnId="{718A8ADB-6F83-435F-A8FC-480D6668B8AC}">
      <dgm:prSet/>
      <dgm:spPr/>
      <dgm:t>
        <a:bodyPr/>
        <a:lstStyle/>
        <a:p>
          <a:endParaRPr lang="en-US"/>
        </a:p>
      </dgm:t>
    </dgm:pt>
    <dgm:pt modelId="{D27CCBC5-CDD1-49B0-934A-121BAAB5631B}" type="sibTrans" cxnId="{718A8ADB-6F83-435F-A8FC-480D6668B8AC}">
      <dgm:prSet/>
      <dgm:spPr/>
      <dgm:t>
        <a:bodyPr/>
        <a:lstStyle/>
        <a:p>
          <a:endParaRPr lang="en-US"/>
        </a:p>
      </dgm:t>
    </dgm:pt>
    <dgm:pt modelId="{29723902-045D-4732-B6A3-F288C130649D}">
      <dgm:prSet/>
      <dgm:spPr/>
      <dgm:t>
        <a:bodyPr/>
        <a:lstStyle/>
        <a:p>
          <a:r>
            <a:rPr lang="en-US" b="0" i="1"/>
            <a:t>There Will Be Blood </a:t>
          </a:r>
          <a:r>
            <a:rPr lang="en-US" b="0" i="0"/>
            <a:t>has the highest box office return at $40.2 million </a:t>
          </a:r>
          <a:endParaRPr lang="en-US"/>
        </a:p>
      </dgm:t>
    </dgm:pt>
    <dgm:pt modelId="{3F9F3CF9-AFD1-45F3-AFBB-A922C10461C2}" type="parTrans" cxnId="{0AFE8FC0-406A-4111-988C-314C2D3A3A73}">
      <dgm:prSet/>
      <dgm:spPr/>
      <dgm:t>
        <a:bodyPr/>
        <a:lstStyle/>
        <a:p>
          <a:endParaRPr lang="en-US"/>
        </a:p>
      </dgm:t>
    </dgm:pt>
    <dgm:pt modelId="{9C82BF68-1DE7-421E-AB60-E8245CBE78C5}" type="sibTrans" cxnId="{0AFE8FC0-406A-4111-988C-314C2D3A3A73}">
      <dgm:prSet/>
      <dgm:spPr/>
      <dgm:t>
        <a:bodyPr/>
        <a:lstStyle/>
        <a:p>
          <a:endParaRPr lang="en-US"/>
        </a:p>
      </dgm:t>
    </dgm:pt>
    <dgm:pt modelId="{B8B771E2-7024-4102-B781-FD7232D7EF26}">
      <dgm:prSet/>
      <dgm:spPr/>
      <dgm:t>
        <a:bodyPr/>
        <a:lstStyle/>
        <a:p>
          <a:r>
            <a:rPr lang="en-US" b="0" i="1"/>
            <a:t>Hard Eight</a:t>
          </a:r>
          <a:r>
            <a:rPr lang="en-US" b="0" i="0"/>
            <a:t> has the lowest at $215.6 thousand</a:t>
          </a:r>
          <a:endParaRPr lang="en-US"/>
        </a:p>
      </dgm:t>
    </dgm:pt>
    <dgm:pt modelId="{AD7C38E9-95B7-4495-8DD9-3B0FFFA2B672}" type="parTrans" cxnId="{A42BA915-CE64-45A7-802E-2561DAA09D2E}">
      <dgm:prSet/>
      <dgm:spPr/>
      <dgm:t>
        <a:bodyPr/>
        <a:lstStyle/>
        <a:p>
          <a:endParaRPr lang="en-US"/>
        </a:p>
      </dgm:t>
    </dgm:pt>
    <dgm:pt modelId="{F37A780E-35F5-48F2-8488-1DD320428921}" type="sibTrans" cxnId="{A42BA915-CE64-45A7-802E-2561DAA09D2E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/>
            <a:t>Actors</a:t>
          </a:r>
          <a:endParaRPr lang="en-US"/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b="0" i="0"/>
            <a:t>Has worked with many actors and incredible ensembles across his 9 films</a:t>
          </a:r>
          <a:endParaRPr lang="en-US"/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1540AEA-FD1C-4AB0-AB91-DA118B9004B0}">
      <dgm:prSet/>
      <dgm:spPr/>
      <dgm:t>
        <a:bodyPr/>
        <a:lstStyle/>
        <a:p>
          <a:r>
            <a:rPr lang="en-US" b="0" i="0"/>
            <a:t>He has many frequent collaborators:</a:t>
          </a:r>
          <a:endParaRPr lang="en-US"/>
        </a:p>
      </dgm:t>
    </dgm:pt>
    <dgm:pt modelId="{8F9A50DF-EC67-437E-8915-0A458EDFBE73}" type="parTrans" cxnId="{DDE7C40A-EC6B-4CD7-B120-058A3000B64C}">
      <dgm:prSet/>
      <dgm:spPr/>
      <dgm:t>
        <a:bodyPr/>
        <a:lstStyle/>
        <a:p>
          <a:endParaRPr lang="en-US"/>
        </a:p>
      </dgm:t>
    </dgm:pt>
    <dgm:pt modelId="{FEC8E565-D63F-4847-94E1-C7C50D241BB3}" type="sibTrans" cxnId="{DDE7C40A-EC6B-4CD7-B120-058A3000B64C}">
      <dgm:prSet/>
      <dgm:spPr/>
      <dgm:t>
        <a:bodyPr/>
        <a:lstStyle/>
        <a:p>
          <a:endParaRPr lang="en-US"/>
        </a:p>
      </dgm:t>
    </dgm:pt>
    <dgm:pt modelId="{E3744EC1-15FA-43A1-8773-B91D72F02620}">
      <dgm:prSet/>
      <dgm:spPr/>
      <dgm:t>
        <a:bodyPr/>
        <a:lstStyle/>
        <a:p>
          <a:r>
            <a:rPr lang="en-US" b="0" i="0"/>
            <a:t>Philip Seymour Hoffman, Daniel Day-Lewis, Joaquin Phoenix, and Julianne Moore</a:t>
          </a:r>
          <a:endParaRPr lang="en-US"/>
        </a:p>
      </dgm:t>
    </dgm:pt>
    <dgm:pt modelId="{D4E592CE-B282-4C72-972B-D49B1E1962AF}" type="parTrans" cxnId="{4247B9E6-F6E5-4444-9D94-B42BB44C4BCC}">
      <dgm:prSet/>
      <dgm:spPr/>
      <dgm:t>
        <a:bodyPr/>
        <a:lstStyle/>
        <a:p>
          <a:endParaRPr lang="en-US"/>
        </a:p>
      </dgm:t>
    </dgm:pt>
    <dgm:pt modelId="{84A753FA-52A6-48F6-9F78-C39553452D9C}" type="sibTrans" cxnId="{4247B9E6-F6E5-4444-9D94-B42BB44C4BCC}">
      <dgm:prSet/>
      <dgm:spPr/>
      <dgm:t>
        <a:bodyPr/>
        <a:lstStyle/>
        <a:p>
          <a:endParaRPr lang="en-US"/>
        </a:p>
      </dgm:t>
    </dgm:pt>
    <dgm:pt modelId="{D7A994FB-0E1B-48D7-8307-3A00B7DE44C5}">
      <dgm:prSet/>
      <dgm:spPr/>
      <dgm:t>
        <a:bodyPr/>
        <a:lstStyle/>
        <a:p>
          <a:r>
            <a:rPr lang="en-US" b="0" i="0"/>
            <a:t>Hoffman has appeared in the most of his films: </a:t>
          </a:r>
          <a:r>
            <a:rPr lang="en-US" b="0" i="1"/>
            <a:t>Hard Eight </a:t>
          </a:r>
          <a:r>
            <a:rPr lang="en-US" b="0" i="0"/>
            <a:t>(uncredited), </a:t>
          </a:r>
          <a:r>
            <a:rPr lang="en-US" b="0" i="1"/>
            <a:t>Boogie Nights, Magnolia</a:t>
          </a:r>
          <a:r>
            <a:rPr lang="en-US" b="0" i="0"/>
            <a:t>, and </a:t>
          </a:r>
          <a:r>
            <a:rPr lang="en-US" b="0" i="1"/>
            <a:t>The Master</a:t>
          </a:r>
          <a:r>
            <a:rPr lang="en-US" b="0" i="0"/>
            <a:t>. </a:t>
          </a:r>
          <a:endParaRPr lang="en-US"/>
        </a:p>
      </dgm:t>
    </dgm:pt>
    <dgm:pt modelId="{678555E9-FF97-478A-B482-244B293F64C5}" type="parTrans" cxnId="{99B21CFC-9919-43B4-B08A-310B111D69B3}">
      <dgm:prSet/>
      <dgm:spPr/>
      <dgm:t>
        <a:bodyPr/>
        <a:lstStyle/>
        <a:p>
          <a:endParaRPr lang="en-US"/>
        </a:p>
      </dgm:t>
    </dgm:pt>
    <dgm:pt modelId="{999F61AC-E6DA-4901-BC0A-C40C70A51521}" type="sibTrans" cxnId="{99B21CFC-9919-43B4-B08A-310B111D69B3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E7C40A-EC6B-4CD7-B120-058A3000B64C}" srcId="{25A5407C-96F5-490E-B48E-1379C0B28FDE}" destId="{51540AEA-FD1C-4AB0-AB91-DA118B9004B0}" srcOrd="1" destOrd="0" parTransId="{8F9A50DF-EC67-437E-8915-0A458EDFBE73}" sibTransId="{FEC8E565-D63F-4847-94E1-C7C50D241BB3}"/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A42BA915-CE64-45A7-802E-2561DAA09D2E}" srcId="{503CD433-F1ED-4E16-BD7C-AA8A27B6F876}" destId="{B8B771E2-7024-4102-B781-FD7232D7EF26}" srcOrd="3" destOrd="0" parTransId="{AD7C38E9-95B7-4495-8DD9-3B0FFFA2B672}" sibTransId="{F37A780E-35F5-48F2-8488-1DD320428921}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67EDAD6D-523F-4362-8849-23097111F5A0}" type="presOf" srcId="{29723902-045D-4732-B6A3-F288C130649D}" destId="{1FBE5CB0-E0E6-42D1-996D-EE8D65CF42C9}" srcOrd="0" destOrd="2" presId="urn:microsoft.com/office/officeart/2005/8/layout/vList2"/>
    <dgm:cxn modelId="{81ED2178-B391-4BF6-9FAA-C38A71570280}" type="presOf" srcId="{E3744EC1-15FA-43A1-8773-B91D72F02620}" destId="{B65907BB-957F-4E41-9C37-6F6381E90CD7}" srcOrd="0" destOrd="2" presId="urn:microsoft.com/office/officeart/2005/8/layout/vList2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E9F38E90-7238-4B43-9A08-3C00EC82F445}" type="presOf" srcId="{B8B771E2-7024-4102-B781-FD7232D7EF26}" destId="{1FBE5CB0-E0E6-42D1-996D-EE8D65CF42C9}" srcOrd="0" destOrd="3" presId="urn:microsoft.com/office/officeart/2005/8/layout/vList2"/>
    <dgm:cxn modelId="{25358196-8708-4AF8-9252-3BF564E8BEB3}" type="presOf" srcId="{D7A994FB-0E1B-48D7-8307-3A00B7DE44C5}" destId="{B65907BB-957F-4E41-9C37-6F6381E90CD7}" srcOrd="0" destOrd="3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6815ACAC-8855-46E9-9F42-211BAC52EE4B}" type="presOf" srcId="{438FCF5F-CDB5-48F6-861C-FFD987D0C449}" destId="{1FBE5CB0-E0E6-42D1-996D-EE8D65CF42C9}" srcOrd="0" destOrd="1" presId="urn:microsoft.com/office/officeart/2005/8/layout/vList2"/>
    <dgm:cxn modelId="{B6CEEFB9-54E7-43BC-967B-B6EF1438DD27}" type="presOf" srcId="{51540AEA-FD1C-4AB0-AB91-DA118B9004B0}" destId="{B65907BB-957F-4E41-9C37-6F6381E90CD7}" srcOrd="0" destOrd="1" presId="urn:microsoft.com/office/officeart/2005/8/layout/vList2"/>
    <dgm:cxn modelId="{0AFE8FC0-406A-4111-988C-314C2D3A3A73}" srcId="{503CD433-F1ED-4E16-BD7C-AA8A27B6F876}" destId="{29723902-045D-4732-B6A3-F288C130649D}" srcOrd="2" destOrd="0" parTransId="{3F9F3CF9-AFD1-45F3-AFBB-A922C10461C2}" sibTransId="{9C82BF68-1DE7-421E-AB60-E8245CBE78C5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718A8ADB-6F83-435F-A8FC-480D6668B8AC}" srcId="{503CD433-F1ED-4E16-BD7C-AA8A27B6F876}" destId="{438FCF5F-CDB5-48F6-861C-FFD987D0C449}" srcOrd="1" destOrd="0" parTransId="{DDD49033-1DF1-4B57-B743-8B80689AA716}" sibTransId="{D27CCBC5-CDD1-49B0-934A-121BAAB5631B}"/>
    <dgm:cxn modelId="{4247B9E6-F6E5-4444-9D94-B42BB44C4BCC}" srcId="{51540AEA-FD1C-4AB0-AB91-DA118B9004B0}" destId="{E3744EC1-15FA-43A1-8773-B91D72F02620}" srcOrd="0" destOrd="0" parTransId="{D4E592CE-B282-4C72-972B-D49B1E1962AF}" sibTransId="{84A753FA-52A6-48F6-9F78-C39553452D9C}"/>
    <dgm:cxn modelId="{99B21CFC-9919-43B4-B08A-310B111D69B3}" srcId="{E3744EC1-15FA-43A1-8773-B91D72F02620}" destId="{D7A994FB-0E1B-48D7-8307-3A00B7DE44C5}" srcOrd="0" destOrd="0" parTransId="{678555E9-FF97-478A-B482-244B293F64C5}" sibTransId="{999F61AC-E6DA-4901-BC0A-C40C70A51521}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D8BE07-1669-4FD1-B6DC-F8736079CB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CA4BF1-0E8B-4DD5-ABA2-42A00AC3D170}">
      <dgm:prSet/>
      <dgm:spPr/>
      <dgm:t>
        <a:bodyPr/>
        <a:lstStyle/>
        <a:p>
          <a:r>
            <a:rPr lang="en-US" b="0" i="0" dirty="0"/>
            <a:t>Began releasing feature films in 1996</a:t>
          </a:r>
          <a:endParaRPr lang="en-US" dirty="0"/>
        </a:p>
      </dgm:t>
    </dgm:pt>
    <dgm:pt modelId="{FDEB1361-A093-42DB-8306-1C57518F511A}" type="parTrans" cxnId="{0525370C-7E44-4F10-AAEF-F0AFDECFCBDC}">
      <dgm:prSet/>
      <dgm:spPr/>
      <dgm:t>
        <a:bodyPr/>
        <a:lstStyle/>
        <a:p>
          <a:endParaRPr lang="en-US"/>
        </a:p>
      </dgm:t>
    </dgm:pt>
    <dgm:pt modelId="{77426635-46C0-427D-AC98-4334B2EE2FB6}" type="sibTrans" cxnId="{0525370C-7E44-4F10-AAEF-F0AFDECFCBDC}">
      <dgm:prSet/>
      <dgm:spPr/>
      <dgm:t>
        <a:bodyPr/>
        <a:lstStyle/>
        <a:p>
          <a:endParaRPr lang="en-US"/>
        </a:p>
      </dgm:t>
    </dgm:pt>
    <dgm:pt modelId="{91DE5914-145C-4599-BFC8-B48871DE6F20}">
      <dgm:prSet/>
      <dgm:spPr/>
      <dgm:t>
        <a:bodyPr/>
        <a:lstStyle/>
        <a:p>
          <a:r>
            <a:rPr lang="en-US" b="0" i="0"/>
            <a:t>First film was </a:t>
          </a:r>
          <a:r>
            <a:rPr lang="en-US" b="0" i="1"/>
            <a:t>Bottle Rocket </a:t>
          </a:r>
          <a:r>
            <a:rPr lang="en-US" b="0" i="0"/>
            <a:t>staring Luke and Owen Wilson</a:t>
          </a:r>
          <a:endParaRPr lang="en-US"/>
        </a:p>
      </dgm:t>
    </dgm:pt>
    <dgm:pt modelId="{262B57B3-BC9F-47AC-B755-B8187EF6E4D9}" type="parTrans" cxnId="{F468EC3F-76CC-4D47-9A32-3F7BAD70637E}">
      <dgm:prSet/>
      <dgm:spPr/>
      <dgm:t>
        <a:bodyPr/>
        <a:lstStyle/>
        <a:p>
          <a:endParaRPr lang="en-US"/>
        </a:p>
      </dgm:t>
    </dgm:pt>
    <dgm:pt modelId="{245B5362-2E8E-47A4-8CB7-07883C722687}" type="sibTrans" cxnId="{F468EC3F-76CC-4D47-9A32-3F7BAD70637E}">
      <dgm:prSet/>
      <dgm:spPr/>
      <dgm:t>
        <a:bodyPr/>
        <a:lstStyle/>
        <a:p>
          <a:endParaRPr lang="en-US"/>
        </a:p>
      </dgm:t>
    </dgm:pt>
    <dgm:pt modelId="{8AEB68AE-D1A3-475A-A2DD-5F198FDF963C}">
      <dgm:prSet/>
      <dgm:spPr/>
      <dgm:t>
        <a:bodyPr/>
        <a:lstStyle/>
        <a:p>
          <a:r>
            <a:rPr lang="en-US" b="0" i="0"/>
            <a:t>He has released 11 feature films, 9 being live action and 2 being animated; his 12</a:t>
          </a:r>
          <a:r>
            <a:rPr lang="en-US" b="0" i="0" baseline="30000"/>
            <a:t>th</a:t>
          </a:r>
          <a:r>
            <a:rPr lang="en-US" b="0" i="0"/>
            <a:t> feature film, </a:t>
          </a:r>
          <a:r>
            <a:rPr lang="en-US" b="0" i="1"/>
            <a:t>The Phoenician Scheme, </a:t>
          </a:r>
          <a:r>
            <a:rPr lang="en-US" b="0" i="0"/>
            <a:t>releases later this year</a:t>
          </a:r>
          <a:endParaRPr lang="en-US"/>
        </a:p>
      </dgm:t>
    </dgm:pt>
    <dgm:pt modelId="{62B3160E-70CE-4942-B2E8-121E9C789591}" type="parTrans" cxnId="{10BC2B23-DF21-44DE-B5C5-51D22FA39724}">
      <dgm:prSet/>
      <dgm:spPr/>
      <dgm:t>
        <a:bodyPr/>
        <a:lstStyle/>
        <a:p>
          <a:endParaRPr lang="en-US"/>
        </a:p>
      </dgm:t>
    </dgm:pt>
    <dgm:pt modelId="{A91839A7-8CFA-4D67-A0C0-B3158A517D44}" type="sibTrans" cxnId="{10BC2B23-DF21-44DE-B5C5-51D22FA39724}">
      <dgm:prSet/>
      <dgm:spPr/>
      <dgm:t>
        <a:bodyPr/>
        <a:lstStyle/>
        <a:p>
          <a:endParaRPr lang="en-US"/>
        </a:p>
      </dgm:t>
    </dgm:pt>
    <dgm:pt modelId="{FB79D09A-27AE-4CF4-AC01-65A9BD4559FE}">
      <dgm:prSet/>
      <dgm:spPr/>
      <dgm:t>
        <a:bodyPr/>
        <a:lstStyle/>
        <a:p>
          <a:r>
            <a:rPr lang="en-US" b="0" i="0"/>
            <a:t>His first notable success was the 2001 film, </a:t>
          </a:r>
          <a:r>
            <a:rPr lang="en-US" b="0" i="1"/>
            <a:t>The Royal Tenenbaums</a:t>
          </a:r>
          <a:endParaRPr lang="en-US"/>
        </a:p>
      </dgm:t>
    </dgm:pt>
    <dgm:pt modelId="{FE945467-9FFD-4044-B8A4-DCF4A0EDF29F}" type="parTrans" cxnId="{D9A2FD26-31CD-4C96-9B24-C8B77DB288DF}">
      <dgm:prSet/>
      <dgm:spPr/>
      <dgm:t>
        <a:bodyPr/>
        <a:lstStyle/>
        <a:p>
          <a:endParaRPr lang="en-US"/>
        </a:p>
      </dgm:t>
    </dgm:pt>
    <dgm:pt modelId="{B1323F2B-7080-45B1-88DD-3C7EE6B93866}" type="sibTrans" cxnId="{D9A2FD26-31CD-4C96-9B24-C8B77DB288DF}">
      <dgm:prSet/>
      <dgm:spPr/>
      <dgm:t>
        <a:bodyPr/>
        <a:lstStyle/>
        <a:p>
          <a:endParaRPr lang="en-US"/>
        </a:p>
      </dgm:t>
    </dgm:pt>
    <dgm:pt modelId="{8AF588C2-34E1-45AA-AD93-A6603C80B3F4}">
      <dgm:prSet/>
      <dgm:spPr/>
      <dgm:t>
        <a:bodyPr/>
        <a:lstStyle/>
        <a:p>
          <a:r>
            <a:rPr lang="en-US" b="0" i="0"/>
            <a:t>His most successful film is </a:t>
          </a:r>
          <a:r>
            <a:rPr lang="en-US" b="0" i="1"/>
            <a:t>The Grand Budapest Hotel</a:t>
          </a:r>
          <a:r>
            <a:rPr lang="en-US" b="0" i="0"/>
            <a:t> which released in 2014 that stared a huge ensemble cast including Ralph Fiennes, Adrien Brody, and Willem Dafoe</a:t>
          </a:r>
          <a:endParaRPr lang="en-US"/>
        </a:p>
      </dgm:t>
    </dgm:pt>
    <dgm:pt modelId="{D44E502E-03B2-455C-92A5-2F6F1C62CC82}" type="parTrans" cxnId="{AF1385A8-B618-4ED8-921A-A96C946AADBE}">
      <dgm:prSet/>
      <dgm:spPr/>
      <dgm:t>
        <a:bodyPr/>
        <a:lstStyle/>
        <a:p>
          <a:endParaRPr lang="en-US"/>
        </a:p>
      </dgm:t>
    </dgm:pt>
    <dgm:pt modelId="{3578440E-315D-4188-9F3C-11C1A6B5560B}" type="sibTrans" cxnId="{AF1385A8-B618-4ED8-921A-A96C946AADBE}">
      <dgm:prSet/>
      <dgm:spPr/>
      <dgm:t>
        <a:bodyPr/>
        <a:lstStyle/>
        <a:p>
          <a:endParaRPr lang="en-US"/>
        </a:p>
      </dgm:t>
    </dgm:pt>
    <dgm:pt modelId="{83352818-A5A0-494B-8535-662905C7A19E}" type="pres">
      <dgm:prSet presAssocID="{B5D8BE07-1669-4FD1-B6DC-F8736079CB4B}" presName="root" presStyleCnt="0">
        <dgm:presLayoutVars>
          <dgm:dir/>
          <dgm:resizeHandles val="exact"/>
        </dgm:presLayoutVars>
      </dgm:prSet>
      <dgm:spPr/>
    </dgm:pt>
    <dgm:pt modelId="{0BB0D4D9-AC0F-4F34-926D-929D115D0E05}" type="pres">
      <dgm:prSet presAssocID="{8DCA4BF1-0E8B-4DD5-ABA2-42A00AC3D170}" presName="compNode" presStyleCnt="0"/>
      <dgm:spPr/>
    </dgm:pt>
    <dgm:pt modelId="{52CFEE42-5664-4D14-A981-017371B94840}" type="pres">
      <dgm:prSet presAssocID="{8DCA4BF1-0E8B-4DD5-ABA2-42A00AC3D170}" presName="bgRect" presStyleLbl="bgShp" presStyleIdx="0" presStyleCnt="3"/>
      <dgm:spPr/>
    </dgm:pt>
    <dgm:pt modelId="{76343BC8-606B-4BBB-9A26-55F95D3061F6}" type="pres">
      <dgm:prSet presAssocID="{8DCA4BF1-0E8B-4DD5-ABA2-42A00AC3D1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67F987F0-6629-4CE1-899A-D77D44808D9E}" type="pres">
      <dgm:prSet presAssocID="{8DCA4BF1-0E8B-4DD5-ABA2-42A00AC3D170}" presName="spaceRect" presStyleCnt="0"/>
      <dgm:spPr/>
    </dgm:pt>
    <dgm:pt modelId="{CB4F409A-0FE1-493F-925F-48A5E31B11CB}" type="pres">
      <dgm:prSet presAssocID="{8DCA4BF1-0E8B-4DD5-ABA2-42A00AC3D170}" presName="parTx" presStyleLbl="revTx" presStyleIdx="0" presStyleCnt="4">
        <dgm:presLayoutVars>
          <dgm:chMax val="0"/>
          <dgm:chPref val="0"/>
        </dgm:presLayoutVars>
      </dgm:prSet>
      <dgm:spPr/>
    </dgm:pt>
    <dgm:pt modelId="{D6307A93-713E-4FB4-87C9-7EE1DD47ED9C}" type="pres">
      <dgm:prSet presAssocID="{8DCA4BF1-0E8B-4DD5-ABA2-42A00AC3D170}" presName="desTx" presStyleLbl="revTx" presStyleIdx="1" presStyleCnt="4">
        <dgm:presLayoutVars/>
      </dgm:prSet>
      <dgm:spPr/>
    </dgm:pt>
    <dgm:pt modelId="{7D6240F9-3461-459F-B0BD-2F9E90B7C26E}" type="pres">
      <dgm:prSet presAssocID="{77426635-46C0-427D-AC98-4334B2EE2FB6}" presName="sibTrans" presStyleCnt="0"/>
      <dgm:spPr/>
    </dgm:pt>
    <dgm:pt modelId="{4215BF95-5E7F-471A-AC69-2FC1184B718F}" type="pres">
      <dgm:prSet presAssocID="{FB79D09A-27AE-4CF4-AC01-65A9BD4559FE}" presName="compNode" presStyleCnt="0"/>
      <dgm:spPr/>
    </dgm:pt>
    <dgm:pt modelId="{CD76D202-4C6F-4836-AC35-DE1EBD6CB8FE}" type="pres">
      <dgm:prSet presAssocID="{FB79D09A-27AE-4CF4-AC01-65A9BD4559FE}" presName="bgRect" presStyleLbl="bgShp" presStyleIdx="1" presStyleCnt="3"/>
      <dgm:spPr/>
    </dgm:pt>
    <dgm:pt modelId="{47186E9A-2471-4645-98B4-9379CBEEC855}" type="pres">
      <dgm:prSet presAssocID="{FB79D09A-27AE-4CF4-AC01-65A9BD4559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F0CB2F2C-FC46-4308-ABE5-5ABBE135C90F}" type="pres">
      <dgm:prSet presAssocID="{FB79D09A-27AE-4CF4-AC01-65A9BD4559FE}" presName="spaceRect" presStyleCnt="0"/>
      <dgm:spPr/>
    </dgm:pt>
    <dgm:pt modelId="{54EB8900-5DE1-471B-A4DD-CFE4EB0CD6B3}" type="pres">
      <dgm:prSet presAssocID="{FB79D09A-27AE-4CF4-AC01-65A9BD4559FE}" presName="parTx" presStyleLbl="revTx" presStyleIdx="2" presStyleCnt="4">
        <dgm:presLayoutVars>
          <dgm:chMax val="0"/>
          <dgm:chPref val="0"/>
        </dgm:presLayoutVars>
      </dgm:prSet>
      <dgm:spPr/>
    </dgm:pt>
    <dgm:pt modelId="{9C6DCA89-A68E-48AE-A942-A26287BFC96C}" type="pres">
      <dgm:prSet presAssocID="{B1323F2B-7080-45B1-88DD-3C7EE6B93866}" presName="sibTrans" presStyleCnt="0"/>
      <dgm:spPr/>
    </dgm:pt>
    <dgm:pt modelId="{0C1F4D65-47E9-4D6E-BE9B-126576347667}" type="pres">
      <dgm:prSet presAssocID="{8AF588C2-34E1-45AA-AD93-A6603C80B3F4}" presName="compNode" presStyleCnt="0"/>
      <dgm:spPr/>
    </dgm:pt>
    <dgm:pt modelId="{1AF03910-764A-4166-929F-ED1B470689AF}" type="pres">
      <dgm:prSet presAssocID="{8AF588C2-34E1-45AA-AD93-A6603C80B3F4}" presName="bgRect" presStyleLbl="bgShp" presStyleIdx="2" presStyleCnt="3"/>
      <dgm:spPr/>
    </dgm:pt>
    <dgm:pt modelId="{5F495B7E-822E-45C1-AF75-957804C98ACF}" type="pres">
      <dgm:prSet presAssocID="{8AF588C2-34E1-45AA-AD93-A6603C80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44001CC-D1C2-4991-9D08-7F83FC71A276}" type="pres">
      <dgm:prSet presAssocID="{8AF588C2-34E1-45AA-AD93-A6603C80B3F4}" presName="spaceRect" presStyleCnt="0"/>
      <dgm:spPr/>
    </dgm:pt>
    <dgm:pt modelId="{9CFCE427-1EF2-4C32-8E9D-96579630ECD4}" type="pres">
      <dgm:prSet presAssocID="{8AF588C2-34E1-45AA-AD93-A6603C80B3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25370C-7E44-4F10-AAEF-F0AFDECFCBDC}" srcId="{B5D8BE07-1669-4FD1-B6DC-F8736079CB4B}" destId="{8DCA4BF1-0E8B-4DD5-ABA2-42A00AC3D170}" srcOrd="0" destOrd="0" parTransId="{FDEB1361-A093-42DB-8306-1C57518F511A}" sibTransId="{77426635-46C0-427D-AC98-4334B2EE2FB6}"/>
    <dgm:cxn modelId="{B8161F14-C846-43AD-A088-7C2F0CC783A2}" type="presOf" srcId="{8AF588C2-34E1-45AA-AD93-A6603C80B3F4}" destId="{9CFCE427-1EF2-4C32-8E9D-96579630ECD4}" srcOrd="0" destOrd="0" presId="urn:microsoft.com/office/officeart/2018/2/layout/IconVerticalSolidList"/>
    <dgm:cxn modelId="{10BC2B23-DF21-44DE-B5C5-51D22FA39724}" srcId="{8DCA4BF1-0E8B-4DD5-ABA2-42A00AC3D170}" destId="{8AEB68AE-D1A3-475A-A2DD-5F198FDF963C}" srcOrd="1" destOrd="0" parTransId="{62B3160E-70CE-4942-B2E8-121E9C789591}" sibTransId="{A91839A7-8CFA-4D67-A0C0-B3158A517D44}"/>
    <dgm:cxn modelId="{D9A2FD26-31CD-4C96-9B24-C8B77DB288DF}" srcId="{B5D8BE07-1669-4FD1-B6DC-F8736079CB4B}" destId="{FB79D09A-27AE-4CF4-AC01-65A9BD4559FE}" srcOrd="1" destOrd="0" parTransId="{FE945467-9FFD-4044-B8A4-DCF4A0EDF29F}" sibTransId="{B1323F2B-7080-45B1-88DD-3C7EE6B93866}"/>
    <dgm:cxn modelId="{F468EC3F-76CC-4D47-9A32-3F7BAD70637E}" srcId="{8DCA4BF1-0E8B-4DD5-ABA2-42A00AC3D170}" destId="{91DE5914-145C-4599-BFC8-B48871DE6F20}" srcOrd="0" destOrd="0" parTransId="{262B57B3-BC9F-47AC-B755-B8187EF6E4D9}" sibTransId="{245B5362-2E8E-47A4-8CB7-07883C722687}"/>
    <dgm:cxn modelId="{A6AC416F-E43F-4186-A7D0-7D8FAEBAD8F5}" type="presOf" srcId="{91DE5914-145C-4599-BFC8-B48871DE6F20}" destId="{D6307A93-713E-4FB4-87C9-7EE1DD47ED9C}" srcOrd="0" destOrd="0" presId="urn:microsoft.com/office/officeart/2018/2/layout/IconVerticalSolidList"/>
    <dgm:cxn modelId="{26309654-ECBA-48EE-A9E0-F5B33FB1FDC0}" type="presOf" srcId="{8AEB68AE-D1A3-475A-A2DD-5F198FDF963C}" destId="{D6307A93-713E-4FB4-87C9-7EE1DD47ED9C}" srcOrd="0" destOrd="1" presId="urn:microsoft.com/office/officeart/2018/2/layout/IconVerticalSolidList"/>
    <dgm:cxn modelId="{0F814495-1129-45F0-8DD7-E1DEFE1648AB}" type="presOf" srcId="{B5D8BE07-1669-4FD1-B6DC-F8736079CB4B}" destId="{83352818-A5A0-494B-8535-662905C7A19E}" srcOrd="0" destOrd="0" presId="urn:microsoft.com/office/officeart/2018/2/layout/IconVerticalSolidList"/>
    <dgm:cxn modelId="{5BBF5D9C-58B9-407A-82F6-521E84787458}" type="presOf" srcId="{8DCA4BF1-0E8B-4DD5-ABA2-42A00AC3D170}" destId="{CB4F409A-0FE1-493F-925F-48A5E31B11CB}" srcOrd="0" destOrd="0" presId="urn:microsoft.com/office/officeart/2018/2/layout/IconVerticalSolidList"/>
    <dgm:cxn modelId="{AF1385A8-B618-4ED8-921A-A96C946AADBE}" srcId="{B5D8BE07-1669-4FD1-B6DC-F8736079CB4B}" destId="{8AF588C2-34E1-45AA-AD93-A6603C80B3F4}" srcOrd="2" destOrd="0" parTransId="{D44E502E-03B2-455C-92A5-2F6F1C62CC82}" sibTransId="{3578440E-315D-4188-9F3C-11C1A6B5560B}"/>
    <dgm:cxn modelId="{06CB6FB7-288D-4C29-B34F-C351DCB69B92}" type="presOf" srcId="{FB79D09A-27AE-4CF4-AC01-65A9BD4559FE}" destId="{54EB8900-5DE1-471B-A4DD-CFE4EB0CD6B3}" srcOrd="0" destOrd="0" presId="urn:microsoft.com/office/officeart/2018/2/layout/IconVerticalSolidList"/>
    <dgm:cxn modelId="{1124FB3E-B2C2-46F6-A2DE-B86543BCB00B}" type="presParOf" srcId="{83352818-A5A0-494B-8535-662905C7A19E}" destId="{0BB0D4D9-AC0F-4F34-926D-929D115D0E05}" srcOrd="0" destOrd="0" presId="urn:microsoft.com/office/officeart/2018/2/layout/IconVerticalSolidList"/>
    <dgm:cxn modelId="{A65B0E26-0ACA-40BC-A7EF-C3BD7B191B4F}" type="presParOf" srcId="{0BB0D4D9-AC0F-4F34-926D-929D115D0E05}" destId="{52CFEE42-5664-4D14-A981-017371B94840}" srcOrd="0" destOrd="0" presId="urn:microsoft.com/office/officeart/2018/2/layout/IconVerticalSolidList"/>
    <dgm:cxn modelId="{1E988E05-69CF-4570-B7E3-E234B23B192A}" type="presParOf" srcId="{0BB0D4D9-AC0F-4F34-926D-929D115D0E05}" destId="{76343BC8-606B-4BBB-9A26-55F95D3061F6}" srcOrd="1" destOrd="0" presId="urn:microsoft.com/office/officeart/2018/2/layout/IconVerticalSolidList"/>
    <dgm:cxn modelId="{47E47313-DD65-4525-A010-1953511456A0}" type="presParOf" srcId="{0BB0D4D9-AC0F-4F34-926D-929D115D0E05}" destId="{67F987F0-6629-4CE1-899A-D77D44808D9E}" srcOrd="2" destOrd="0" presId="urn:microsoft.com/office/officeart/2018/2/layout/IconVerticalSolidList"/>
    <dgm:cxn modelId="{6D2B3D5D-97BD-41E3-B322-BD3D871FFDB0}" type="presParOf" srcId="{0BB0D4D9-AC0F-4F34-926D-929D115D0E05}" destId="{CB4F409A-0FE1-493F-925F-48A5E31B11CB}" srcOrd="3" destOrd="0" presId="urn:microsoft.com/office/officeart/2018/2/layout/IconVerticalSolidList"/>
    <dgm:cxn modelId="{3ECEDC3B-73AA-454A-A445-773A3AF26F03}" type="presParOf" srcId="{0BB0D4D9-AC0F-4F34-926D-929D115D0E05}" destId="{D6307A93-713E-4FB4-87C9-7EE1DD47ED9C}" srcOrd="4" destOrd="0" presId="urn:microsoft.com/office/officeart/2018/2/layout/IconVerticalSolidList"/>
    <dgm:cxn modelId="{B7FF4F3F-702C-4734-AD7B-2C56CC535095}" type="presParOf" srcId="{83352818-A5A0-494B-8535-662905C7A19E}" destId="{7D6240F9-3461-459F-B0BD-2F9E90B7C26E}" srcOrd="1" destOrd="0" presId="urn:microsoft.com/office/officeart/2018/2/layout/IconVerticalSolidList"/>
    <dgm:cxn modelId="{4389524F-0AC0-4AAC-BB03-0307EF5E9E55}" type="presParOf" srcId="{83352818-A5A0-494B-8535-662905C7A19E}" destId="{4215BF95-5E7F-471A-AC69-2FC1184B718F}" srcOrd="2" destOrd="0" presId="urn:microsoft.com/office/officeart/2018/2/layout/IconVerticalSolidList"/>
    <dgm:cxn modelId="{913870D9-D2D5-4011-8813-CACF36A2EA69}" type="presParOf" srcId="{4215BF95-5E7F-471A-AC69-2FC1184B718F}" destId="{CD76D202-4C6F-4836-AC35-DE1EBD6CB8FE}" srcOrd="0" destOrd="0" presId="urn:microsoft.com/office/officeart/2018/2/layout/IconVerticalSolidList"/>
    <dgm:cxn modelId="{C665B848-4103-42AE-8A4E-E5BC4734DBA5}" type="presParOf" srcId="{4215BF95-5E7F-471A-AC69-2FC1184B718F}" destId="{47186E9A-2471-4645-98B4-9379CBEEC855}" srcOrd="1" destOrd="0" presId="urn:microsoft.com/office/officeart/2018/2/layout/IconVerticalSolidList"/>
    <dgm:cxn modelId="{AF14B5C3-216B-4D20-AA24-EA2D7BF9172E}" type="presParOf" srcId="{4215BF95-5E7F-471A-AC69-2FC1184B718F}" destId="{F0CB2F2C-FC46-4308-ABE5-5ABBE135C90F}" srcOrd="2" destOrd="0" presId="urn:microsoft.com/office/officeart/2018/2/layout/IconVerticalSolidList"/>
    <dgm:cxn modelId="{B62D2DBC-6FB9-4C3C-A359-1466198D7633}" type="presParOf" srcId="{4215BF95-5E7F-471A-AC69-2FC1184B718F}" destId="{54EB8900-5DE1-471B-A4DD-CFE4EB0CD6B3}" srcOrd="3" destOrd="0" presId="urn:microsoft.com/office/officeart/2018/2/layout/IconVerticalSolidList"/>
    <dgm:cxn modelId="{6C90946E-3C66-4A1D-A641-9C9D66C3B7ED}" type="presParOf" srcId="{83352818-A5A0-494B-8535-662905C7A19E}" destId="{9C6DCA89-A68E-48AE-A942-A26287BFC96C}" srcOrd="3" destOrd="0" presId="urn:microsoft.com/office/officeart/2018/2/layout/IconVerticalSolidList"/>
    <dgm:cxn modelId="{E9D32B2A-64A9-44B3-BA04-AC0A0EBDDCC7}" type="presParOf" srcId="{83352818-A5A0-494B-8535-662905C7A19E}" destId="{0C1F4D65-47E9-4D6E-BE9B-126576347667}" srcOrd="4" destOrd="0" presId="urn:microsoft.com/office/officeart/2018/2/layout/IconVerticalSolidList"/>
    <dgm:cxn modelId="{75EAE06A-4777-409A-818C-0B5937B1EF03}" type="presParOf" srcId="{0C1F4D65-47E9-4D6E-BE9B-126576347667}" destId="{1AF03910-764A-4166-929F-ED1B470689AF}" srcOrd="0" destOrd="0" presId="urn:microsoft.com/office/officeart/2018/2/layout/IconVerticalSolidList"/>
    <dgm:cxn modelId="{FCE8BF6B-739B-4040-B1DD-F015805C3B0B}" type="presParOf" srcId="{0C1F4D65-47E9-4D6E-BE9B-126576347667}" destId="{5F495B7E-822E-45C1-AF75-957804C98ACF}" srcOrd="1" destOrd="0" presId="urn:microsoft.com/office/officeart/2018/2/layout/IconVerticalSolidList"/>
    <dgm:cxn modelId="{9950CBCA-7015-4880-A051-29D043609405}" type="presParOf" srcId="{0C1F4D65-47E9-4D6E-BE9B-126576347667}" destId="{944001CC-D1C2-4991-9D08-7F83FC71A276}" srcOrd="2" destOrd="0" presId="urn:microsoft.com/office/officeart/2018/2/layout/IconVerticalSolidList"/>
    <dgm:cxn modelId="{E5219B9B-1BE8-4C3B-A946-7426CFD20E4F}" type="presParOf" srcId="{0C1F4D65-47E9-4D6E-BE9B-126576347667}" destId="{9CFCE427-1EF2-4C32-8E9D-96579630EC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A3F722-0277-4103-914E-CC7ECC51C627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644B2F-3D05-491E-A268-EB01612CECD2}">
      <dgm:prSet/>
      <dgm:spPr>
        <a:solidFill>
          <a:schemeClr val="accent2"/>
        </a:solidFill>
      </dgm:spPr>
      <dgm:t>
        <a:bodyPr/>
        <a:lstStyle/>
        <a:p>
          <a:r>
            <a:rPr lang="en-US" b="0" i="0"/>
            <a:t>The Movie Database</a:t>
          </a:r>
          <a:endParaRPr lang="en-US"/>
        </a:p>
      </dgm:t>
    </dgm:pt>
    <dgm:pt modelId="{9940391D-3611-42BC-BB19-FC88B9BC3A5B}" type="parTrans" cxnId="{2392B6BA-282E-4304-A8FB-B1CAAE4A8B51}">
      <dgm:prSet/>
      <dgm:spPr/>
      <dgm:t>
        <a:bodyPr/>
        <a:lstStyle/>
        <a:p>
          <a:endParaRPr lang="en-US"/>
        </a:p>
      </dgm:t>
    </dgm:pt>
    <dgm:pt modelId="{AD355619-A1FE-4AB1-B3EE-7DCC00D0FC79}" type="sibTrans" cxnId="{2392B6BA-282E-4304-A8FB-B1CAAE4A8B51}">
      <dgm:prSet/>
      <dgm:spPr/>
      <dgm:t>
        <a:bodyPr/>
        <a:lstStyle/>
        <a:p>
          <a:endParaRPr lang="en-US"/>
        </a:p>
      </dgm:t>
    </dgm:pt>
    <dgm:pt modelId="{44994AFD-941E-4957-A864-512055843C7C}">
      <dgm:prSet/>
      <dgm:spPr/>
      <dgm:t>
        <a:bodyPr/>
        <a:lstStyle/>
        <a:p>
          <a:r>
            <a:rPr lang="en-US" b="0" i="0"/>
            <a:t>Has an average rating of 7.29 </a:t>
          </a:r>
          <a:endParaRPr lang="en-US"/>
        </a:p>
      </dgm:t>
    </dgm:pt>
    <dgm:pt modelId="{C4AAEEF4-8B2A-4A49-B139-6C591165A03B}" type="parTrans" cxnId="{B3C2FF2E-90E4-40CA-B176-97C811152BB1}">
      <dgm:prSet/>
      <dgm:spPr/>
      <dgm:t>
        <a:bodyPr/>
        <a:lstStyle/>
        <a:p>
          <a:endParaRPr lang="en-US"/>
        </a:p>
      </dgm:t>
    </dgm:pt>
    <dgm:pt modelId="{9677C4B0-A8BC-4937-990C-6884AC7CF2D4}" type="sibTrans" cxnId="{B3C2FF2E-90E4-40CA-B176-97C811152BB1}">
      <dgm:prSet/>
      <dgm:spPr/>
      <dgm:t>
        <a:bodyPr/>
        <a:lstStyle/>
        <a:p>
          <a:endParaRPr lang="en-US"/>
        </a:p>
      </dgm:t>
    </dgm:pt>
    <dgm:pt modelId="{8F0D76CE-BC24-4CF3-839E-49524DABC4C2}">
      <dgm:prSet/>
      <dgm:spPr/>
      <dgm:t>
        <a:bodyPr/>
        <a:lstStyle/>
        <a:p>
          <a:r>
            <a:rPr lang="en-US" b="0" i="1"/>
            <a:t>The Grand Budapest Hotel </a:t>
          </a:r>
          <a:r>
            <a:rPr lang="en-US" b="0" i="0"/>
            <a:t>has the highest at 8.0</a:t>
          </a:r>
          <a:endParaRPr lang="en-US"/>
        </a:p>
      </dgm:t>
    </dgm:pt>
    <dgm:pt modelId="{303A1C2C-0056-4CFA-8E8A-802B9F7734E1}" type="parTrans" cxnId="{F9571342-5272-494C-BE2B-9DFF728BCAD3}">
      <dgm:prSet/>
      <dgm:spPr/>
      <dgm:t>
        <a:bodyPr/>
        <a:lstStyle/>
        <a:p>
          <a:endParaRPr lang="en-US"/>
        </a:p>
      </dgm:t>
    </dgm:pt>
    <dgm:pt modelId="{EF244552-6DFC-4276-9C57-61BF24FDBF5B}" type="sibTrans" cxnId="{F9571342-5272-494C-BE2B-9DFF728BCAD3}">
      <dgm:prSet/>
      <dgm:spPr/>
      <dgm:t>
        <a:bodyPr/>
        <a:lstStyle/>
        <a:p>
          <a:endParaRPr lang="en-US"/>
        </a:p>
      </dgm:t>
    </dgm:pt>
    <dgm:pt modelId="{626B4A6D-4BB3-4154-A67E-73541348E96C}">
      <dgm:prSet/>
      <dgm:spPr/>
      <dgm:t>
        <a:bodyPr/>
        <a:lstStyle/>
        <a:p>
          <a:r>
            <a:rPr lang="en-US" b="0" i="1"/>
            <a:t>Bottle Rocket </a:t>
          </a:r>
          <a:r>
            <a:rPr lang="en-US" b="0" i="0"/>
            <a:t>has the lowest rating sitting at 6.2</a:t>
          </a:r>
          <a:endParaRPr lang="en-US"/>
        </a:p>
      </dgm:t>
    </dgm:pt>
    <dgm:pt modelId="{7B75BF9A-9CD4-4676-BC35-357F08AECC50}" type="parTrans" cxnId="{F0657462-6C37-48FE-9E55-A4FF5245A513}">
      <dgm:prSet/>
      <dgm:spPr/>
      <dgm:t>
        <a:bodyPr/>
        <a:lstStyle/>
        <a:p>
          <a:endParaRPr lang="en-US"/>
        </a:p>
      </dgm:t>
    </dgm:pt>
    <dgm:pt modelId="{8AD6F4F6-F197-4AD1-A30A-96C122A8856A}" type="sibTrans" cxnId="{F0657462-6C37-48FE-9E55-A4FF5245A513}">
      <dgm:prSet/>
      <dgm:spPr/>
      <dgm:t>
        <a:bodyPr/>
        <a:lstStyle/>
        <a:p>
          <a:endParaRPr lang="en-US"/>
        </a:p>
      </dgm:t>
    </dgm:pt>
    <dgm:pt modelId="{80CD768C-62D8-4668-BB29-265F36948DE6}">
      <dgm:prSet/>
      <dgm:spPr>
        <a:solidFill>
          <a:schemeClr val="accent3"/>
        </a:solidFill>
      </dgm:spPr>
      <dgm:t>
        <a:bodyPr/>
        <a:lstStyle/>
        <a:p>
          <a:r>
            <a:rPr lang="en-US" b="0" i="0" dirty="0"/>
            <a:t>International Movie Database</a:t>
          </a:r>
          <a:endParaRPr lang="en-US" dirty="0"/>
        </a:p>
      </dgm:t>
    </dgm:pt>
    <dgm:pt modelId="{0AD3A2BF-4E43-454F-A39B-19A85BF91846}" type="parTrans" cxnId="{ED283E18-73D1-412D-870A-6870CBE6DBCF}">
      <dgm:prSet/>
      <dgm:spPr/>
      <dgm:t>
        <a:bodyPr/>
        <a:lstStyle/>
        <a:p>
          <a:endParaRPr lang="en-US"/>
        </a:p>
      </dgm:t>
    </dgm:pt>
    <dgm:pt modelId="{01B0A219-ED9C-4281-B9F8-F164422C3D23}" type="sibTrans" cxnId="{ED283E18-73D1-412D-870A-6870CBE6DBCF}">
      <dgm:prSet/>
      <dgm:spPr/>
      <dgm:t>
        <a:bodyPr/>
        <a:lstStyle/>
        <a:p>
          <a:endParaRPr lang="en-US"/>
        </a:p>
      </dgm:t>
    </dgm:pt>
    <dgm:pt modelId="{00ED7B95-1D0F-4CCB-AEA8-6E3EB47EAE2F}">
      <dgm:prSet/>
      <dgm:spPr/>
      <dgm:t>
        <a:bodyPr/>
        <a:lstStyle/>
        <a:p>
          <a:r>
            <a:rPr lang="en-US" b="0" i="0"/>
            <a:t>Has an average rating of 7.42</a:t>
          </a:r>
          <a:endParaRPr lang="en-US"/>
        </a:p>
      </dgm:t>
    </dgm:pt>
    <dgm:pt modelId="{FB135F8D-16A0-4E50-8694-331758FE4124}" type="parTrans" cxnId="{FB200340-BC27-4020-BC73-F5AE67B10CBA}">
      <dgm:prSet/>
      <dgm:spPr/>
      <dgm:t>
        <a:bodyPr/>
        <a:lstStyle/>
        <a:p>
          <a:endParaRPr lang="en-US"/>
        </a:p>
      </dgm:t>
    </dgm:pt>
    <dgm:pt modelId="{ABE8FBEB-532D-4D91-B150-D11E8CDA65D2}" type="sibTrans" cxnId="{FB200340-BC27-4020-BC73-F5AE67B10CBA}">
      <dgm:prSet/>
      <dgm:spPr/>
      <dgm:t>
        <a:bodyPr/>
        <a:lstStyle/>
        <a:p>
          <a:endParaRPr lang="en-US"/>
        </a:p>
      </dgm:t>
    </dgm:pt>
    <dgm:pt modelId="{FE700BDA-6E46-4824-A32C-7C45548D5AEF}">
      <dgm:prSet/>
      <dgm:spPr/>
      <dgm:t>
        <a:bodyPr/>
        <a:lstStyle/>
        <a:p>
          <a:r>
            <a:rPr lang="en-US" b="0" i="1"/>
            <a:t>The Grand Budapest Hotel </a:t>
          </a:r>
          <a:r>
            <a:rPr lang="en-US" b="0" i="0"/>
            <a:t>again with the highest at 8.1</a:t>
          </a:r>
          <a:endParaRPr lang="en-US"/>
        </a:p>
      </dgm:t>
    </dgm:pt>
    <dgm:pt modelId="{3CB4A0B8-6E34-43B5-B4CB-FBB35C89095D}" type="parTrans" cxnId="{FBBEB5A8-FC31-44D3-872E-825ACAC3348D}">
      <dgm:prSet/>
      <dgm:spPr/>
      <dgm:t>
        <a:bodyPr/>
        <a:lstStyle/>
        <a:p>
          <a:endParaRPr lang="en-US"/>
        </a:p>
      </dgm:t>
    </dgm:pt>
    <dgm:pt modelId="{B397CBA2-6411-40A1-ABA5-5BB658AE35DA}" type="sibTrans" cxnId="{FBBEB5A8-FC31-44D3-872E-825ACAC3348D}">
      <dgm:prSet/>
      <dgm:spPr/>
      <dgm:t>
        <a:bodyPr/>
        <a:lstStyle/>
        <a:p>
          <a:endParaRPr lang="en-US"/>
        </a:p>
      </dgm:t>
    </dgm:pt>
    <dgm:pt modelId="{96FCEB96-6694-4F77-A944-6E736429F6F0}">
      <dgm:prSet/>
      <dgm:spPr/>
      <dgm:t>
        <a:bodyPr/>
        <a:lstStyle/>
        <a:p>
          <a:r>
            <a:rPr lang="en-US" b="0" i="1"/>
            <a:t>Asteroid City</a:t>
          </a:r>
          <a:r>
            <a:rPr lang="en-US" b="0" i="0"/>
            <a:t> sits with the lowest at 6.4</a:t>
          </a:r>
          <a:endParaRPr lang="en-US"/>
        </a:p>
      </dgm:t>
    </dgm:pt>
    <dgm:pt modelId="{EFA411E1-D151-4D62-A324-E26332A68A3B}" type="parTrans" cxnId="{670A94E7-29AE-4D4B-A235-F8D607DEAC83}">
      <dgm:prSet/>
      <dgm:spPr/>
      <dgm:t>
        <a:bodyPr/>
        <a:lstStyle/>
        <a:p>
          <a:endParaRPr lang="en-US"/>
        </a:p>
      </dgm:t>
    </dgm:pt>
    <dgm:pt modelId="{806BD679-62A8-4AB7-82AE-59449FF917B0}" type="sibTrans" cxnId="{670A94E7-29AE-4D4B-A235-F8D607DEAC83}">
      <dgm:prSet/>
      <dgm:spPr/>
      <dgm:t>
        <a:bodyPr/>
        <a:lstStyle/>
        <a:p>
          <a:endParaRPr lang="en-US"/>
        </a:p>
      </dgm:t>
    </dgm:pt>
    <dgm:pt modelId="{9EBF4B54-6A2E-49C9-A99D-821AC07314F4}">
      <dgm:prSet/>
      <dgm:spPr>
        <a:solidFill>
          <a:schemeClr val="accent4"/>
        </a:solidFill>
      </dgm:spPr>
      <dgm:t>
        <a:bodyPr/>
        <a:lstStyle/>
        <a:p>
          <a:r>
            <a:rPr lang="en-US" b="0" i="0"/>
            <a:t>Rotten Tomatoes</a:t>
          </a:r>
          <a:endParaRPr lang="en-US"/>
        </a:p>
      </dgm:t>
    </dgm:pt>
    <dgm:pt modelId="{E1460746-EAE0-4695-B2CF-EDB771624256}" type="parTrans" cxnId="{2EC2BF4C-3AFF-48AE-9ACD-48CB0B89B69F}">
      <dgm:prSet/>
      <dgm:spPr/>
      <dgm:t>
        <a:bodyPr/>
        <a:lstStyle/>
        <a:p>
          <a:endParaRPr lang="en-US"/>
        </a:p>
      </dgm:t>
    </dgm:pt>
    <dgm:pt modelId="{69E89337-1E79-491E-9065-291DF9B74EC9}" type="sibTrans" cxnId="{2EC2BF4C-3AFF-48AE-9ACD-48CB0B89B69F}">
      <dgm:prSet/>
      <dgm:spPr/>
      <dgm:t>
        <a:bodyPr/>
        <a:lstStyle/>
        <a:p>
          <a:endParaRPr lang="en-US"/>
        </a:p>
      </dgm:t>
    </dgm:pt>
    <dgm:pt modelId="{FD75E79A-DC16-4246-98A9-2C339597BE24}">
      <dgm:prSet/>
      <dgm:spPr/>
      <dgm:t>
        <a:bodyPr/>
        <a:lstStyle/>
        <a:p>
          <a:r>
            <a:rPr lang="en-US" b="0" i="0"/>
            <a:t>Only has a hundredth of a difference between his average critic score (8.20) and average audience score (8.19)</a:t>
          </a:r>
          <a:endParaRPr lang="en-US"/>
        </a:p>
      </dgm:t>
    </dgm:pt>
    <dgm:pt modelId="{DE05909D-ACC2-47F8-AD06-8A664C26E4F6}" type="parTrans" cxnId="{36D4D8D2-BB98-4642-B36B-C73EF563B5CE}">
      <dgm:prSet/>
      <dgm:spPr/>
      <dgm:t>
        <a:bodyPr/>
        <a:lstStyle/>
        <a:p>
          <a:endParaRPr lang="en-US"/>
        </a:p>
      </dgm:t>
    </dgm:pt>
    <dgm:pt modelId="{B88830B3-D744-42A0-A4F8-EE514FCE81FA}" type="sibTrans" cxnId="{36D4D8D2-BB98-4642-B36B-C73EF563B5CE}">
      <dgm:prSet/>
      <dgm:spPr/>
      <dgm:t>
        <a:bodyPr/>
        <a:lstStyle/>
        <a:p>
          <a:endParaRPr lang="en-US"/>
        </a:p>
      </dgm:t>
    </dgm:pt>
    <dgm:pt modelId="{20B71535-B9E2-4091-A018-F4A6EB73D2DF}">
      <dgm:prSet/>
      <dgm:spPr/>
      <dgm:t>
        <a:bodyPr/>
        <a:lstStyle/>
        <a:p>
          <a:r>
            <a:rPr lang="en-US" b="0" i="0"/>
            <a:t>He has a few films at 9.0+ critic score, with </a:t>
          </a:r>
          <a:r>
            <a:rPr lang="en-US" b="0" i="1"/>
            <a:t>Fantastic Mr. Fox</a:t>
          </a:r>
          <a:r>
            <a:rPr lang="en-US" b="0" i="0"/>
            <a:t> and </a:t>
          </a:r>
          <a:r>
            <a:rPr lang="en-US" b="0" i="1"/>
            <a:t>Moonrise Kingdom</a:t>
          </a:r>
          <a:r>
            <a:rPr lang="en-US" b="0" i="0"/>
            <a:t> tied at 9.3</a:t>
          </a:r>
          <a:endParaRPr lang="en-US"/>
        </a:p>
      </dgm:t>
    </dgm:pt>
    <dgm:pt modelId="{62CABB3F-7ED0-4335-978A-3AFB040F8F17}" type="parTrans" cxnId="{2EA7E131-0782-4E07-BCFB-EB4BD0C6DCD0}">
      <dgm:prSet/>
      <dgm:spPr/>
      <dgm:t>
        <a:bodyPr/>
        <a:lstStyle/>
        <a:p>
          <a:endParaRPr lang="en-US"/>
        </a:p>
      </dgm:t>
    </dgm:pt>
    <dgm:pt modelId="{E601603E-D32D-4CF5-9991-95D409E7810C}" type="sibTrans" cxnId="{2EA7E131-0782-4E07-BCFB-EB4BD0C6DCD0}">
      <dgm:prSet/>
      <dgm:spPr/>
      <dgm:t>
        <a:bodyPr/>
        <a:lstStyle/>
        <a:p>
          <a:endParaRPr lang="en-US"/>
        </a:p>
      </dgm:t>
    </dgm:pt>
    <dgm:pt modelId="{9CE77B45-27DE-4888-8AB2-1EB354987EAC}">
      <dgm:prSet/>
      <dgm:spPr/>
      <dgm:t>
        <a:bodyPr/>
        <a:lstStyle/>
        <a:p>
          <a:r>
            <a:rPr lang="en-US" b="0" i="1"/>
            <a:t>Rushmore</a:t>
          </a:r>
          <a:r>
            <a:rPr lang="en-US" b="0" i="0"/>
            <a:t> has the highest audience score, sitting alone at 9.1, no other film going past 8.9</a:t>
          </a:r>
          <a:endParaRPr lang="en-US"/>
        </a:p>
      </dgm:t>
    </dgm:pt>
    <dgm:pt modelId="{08883BAF-BB2E-476C-A8D5-FBDFBD7237BF}" type="parTrans" cxnId="{EB13C6E6-C1A4-4254-A62A-8EF5DFB2BC47}">
      <dgm:prSet/>
      <dgm:spPr/>
      <dgm:t>
        <a:bodyPr/>
        <a:lstStyle/>
        <a:p>
          <a:endParaRPr lang="en-US"/>
        </a:p>
      </dgm:t>
    </dgm:pt>
    <dgm:pt modelId="{91A0406E-2962-4A14-A986-D4EEA0D645E7}" type="sibTrans" cxnId="{EB13C6E6-C1A4-4254-A62A-8EF5DFB2BC47}">
      <dgm:prSet/>
      <dgm:spPr/>
      <dgm:t>
        <a:bodyPr/>
        <a:lstStyle/>
        <a:p>
          <a:endParaRPr lang="en-US"/>
        </a:p>
      </dgm:t>
    </dgm:pt>
    <dgm:pt modelId="{E1284AA1-808B-4DCD-BB56-1FE51ED81617}">
      <dgm:prSet/>
      <dgm:spPr/>
      <dgm:t>
        <a:bodyPr/>
        <a:lstStyle/>
        <a:p>
          <a:r>
            <a:rPr lang="en-US" b="0" i="0"/>
            <a:t>His most critically-panned film is </a:t>
          </a:r>
          <a:r>
            <a:rPr lang="en-US" b="0" i="1"/>
            <a:t>The Life Aquatic with Steve Zissou</a:t>
          </a:r>
          <a:r>
            <a:rPr lang="en-US" b="0" i="0"/>
            <a:t> sitting at a lowly 5.7 and his lowest audience-scored film is </a:t>
          </a:r>
          <a:r>
            <a:rPr lang="en-US" b="0" i="1"/>
            <a:t>Asteroid City</a:t>
          </a:r>
          <a:r>
            <a:rPr lang="en-US" b="0" i="0"/>
            <a:t> at 6.2</a:t>
          </a:r>
          <a:endParaRPr lang="en-US"/>
        </a:p>
      </dgm:t>
    </dgm:pt>
    <dgm:pt modelId="{19A4CB08-CFCA-4323-ABDD-4B71E7CB477E}" type="parTrans" cxnId="{727C3F3A-8172-4B2E-A0C0-B5235BB5BD71}">
      <dgm:prSet/>
      <dgm:spPr/>
      <dgm:t>
        <a:bodyPr/>
        <a:lstStyle/>
        <a:p>
          <a:endParaRPr lang="en-US"/>
        </a:p>
      </dgm:t>
    </dgm:pt>
    <dgm:pt modelId="{F9FC9EA1-96CD-4F80-97FB-8CED668EBF04}" type="sibTrans" cxnId="{727C3F3A-8172-4B2E-A0C0-B5235BB5BD71}">
      <dgm:prSet/>
      <dgm:spPr/>
      <dgm:t>
        <a:bodyPr/>
        <a:lstStyle/>
        <a:p>
          <a:endParaRPr lang="en-US"/>
        </a:p>
      </dgm:t>
    </dgm:pt>
    <dgm:pt modelId="{9BCA75EF-11F7-4794-8CF5-6F95E5B19E0B}" type="pres">
      <dgm:prSet presAssocID="{97A3F722-0277-4103-914E-CC7ECC51C627}" presName="Name0" presStyleCnt="0">
        <dgm:presLayoutVars>
          <dgm:dir/>
          <dgm:animLvl val="lvl"/>
          <dgm:resizeHandles val="exact"/>
        </dgm:presLayoutVars>
      </dgm:prSet>
      <dgm:spPr/>
    </dgm:pt>
    <dgm:pt modelId="{FADDE906-F091-49C7-A3B5-854574FE8161}" type="pres">
      <dgm:prSet presAssocID="{33644B2F-3D05-491E-A268-EB01612CECD2}" presName="linNode" presStyleCnt="0"/>
      <dgm:spPr/>
    </dgm:pt>
    <dgm:pt modelId="{2C60E87C-D525-4EC4-B835-A32003121F52}" type="pres">
      <dgm:prSet presAssocID="{33644B2F-3D05-491E-A268-EB01612CECD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0E77FEC-8EB9-439E-BE30-E9FB2FCF29E0}" type="pres">
      <dgm:prSet presAssocID="{33644B2F-3D05-491E-A268-EB01612CECD2}" presName="descendantText" presStyleLbl="alignAccFollowNode1" presStyleIdx="0" presStyleCnt="3">
        <dgm:presLayoutVars>
          <dgm:bulletEnabled val="1"/>
        </dgm:presLayoutVars>
      </dgm:prSet>
      <dgm:spPr/>
    </dgm:pt>
    <dgm:pt modelId="{CECBD3AE-8B88-4C80-93A3-2296CB45000C}" type="pres">
      <dgm:prSet presAssocID="{AD355619-A1FE-4AB1-B3EE-7DCC00D0FC79}" presName="sp" presStyleCnt="0"/>
      <dgm:spPr/>
    </dgm:pt>
    <dgm:pt modelId="{27DF3AAF-9767-4E05-8D1E-372A390769D8}" type="pres">
      <dgm:prSet presAssocID="{80CD768C-62D8-4668-BB29-265F36948DE6}" presName="linNode" presStyleCnt="0"/>
      <dgm:spPr/>
    </dgm:pt>
    <dgm:pt modelId="{8C8A5F5D-778C-4483-9EEF-0C4772BD7A57}" type="pres">
      <dgm:prSet presAssocID="{80CD768C-62D8-4668-BB29-265F36948DE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F026E6-1D7E-4D53-A32B-A55A6915F853}" type="pres">
      <dgm:prSet presAssocID="{80CD768C-62D8-4668-BB29-265F36948DE6}" presName="descendantText" presStyleLbl="alignAccFollowNode1" presStyleIdx="1" presStyleCnt="3">
        <dgm:presLayoutVars>
          <dgm:bulletEnabled val="1"/>
        </dgm:presLayoutVars>
      </dgm:prSet>
      <dgm:spPr/>
    </dgm:pt>
    <dgm:pt modelId="{B9EE6147-4C2A-46AA-89DF-0C339C91948A}" type="pres">
      <dgm:prSet presAssocID="{01B0A219-ED9C-4281-B9F8-F164422C3D23}" presName="sp" presStyleCnt="0"/>
      <dgm:spPr/>
    </dgm:pt>
    <dgm:pt modelId="{BABE0C76-CE6C-4F4B-B7B5-930FE6C1EA0A}" type="pres">
      <dgm:prSet presAssocID="{9EBF4B54-6A2E-49C9-A99D-821AC07314F4}" presName="linNode" presStyleCnt="0"/>
      <dgm:spPr/>
    </dgm:pt>
    <dgm:pt modelId="{10D11709-D63D-4915-86B7-2ACDC6A2BBC6}" type="pres">
      <dgm:prSet presAssocID="{9EBF4B54-6A2E-49C9-A99D-821AC07314F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CC3E60A-93ED-4307-9C4E-5F8784614FFD}" type="pres">
      <dgm:prSet presAssocID="{9EBF4B54-6A2E-49C9-A99D-821AC07314F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283E18-73D1-412D-870A-6870CBE6DBCF}" srcId="{97A3F722-0277-4103-914E-CC7ECC51C627}" destId="{80CD768C-62D8-4668-BB29-265F36948DE6}" srcOrd="1" destOrd="0" parTransId="{0AD3A2BF-4E43-454F-A39B-19A85BF91846}" sibTransId="{01B0A219-ED9C-4281-B9F8-F164422C3D23}"/>
    <dgm:cxn modelId="{15704827-E44D-4D90-90C6-716967B973B3}" type="presOf" srcId="{FE700BDA-6E46-4824-A32C-7C45548D5AEF}" destId="{C8F026E6-1D7E-4D53-A32B-A55A6915F853}" srcOrd="0" destOrd="1" presId="urn:microsoft.com/office/officeart/2005/8/layout/vList5"/>
    <dgm:cxn modelId="{DE975E2C-65A1-47B5-99A9-964194879EE7}" type="presOf" srcId="{97A3F722-0277-4103-914E-CC7ECC51C627}" destId="{9BCA75EF-11F7-4794-8CF5-6F95E5B19E0B}" srcOrd="0" destOrd="0" presId="urn:microsoft.com/office/officeart/2005/8/layout/vList5"/>
    <dgm:cxn modelId="{B3C2FF2E-90E4-40CA-B176-97C811152BB1}" srcId="{33644B2F-3D05-491E-A268-EB01612CECD2}" destId="{44994AFD-941E-4957-A864-512055843C7C}" srcOrd="0" destOrd="0" parTransId="{C4AAEEF4-8B2A-4A49-B139-6C591165A03B}" sibTransId="{9677C4B0-A8BC-4937-990C-6884AC7CF2D4}"/>
    <dgm:cxn modelId="{2EA7E131-0782-4E07-BCFB-EB4BD0C6DCD0}" srcId="{FD75E79A-DC16-4246-98A9-2C339597BE24}" destId="{20B71535-B9E2-4091-A018-F4A6EB73D2DF}" srcOrd="0" destOrd="0" parTransId="{62CABB3F-7ED0-4335-978A-3AFB040F8F17}" sibTransId="{E601603E-D32D-4CF5-9991-95D409E7810C}"/>
    <dgm:cxn modelId="{727C3F3A-8172-4B2E-A0C0-B5235BB5BD71}" srcId="{FD75E79A-DC16-4246-98A9-2C339597BE24}" destId="{E1284AA1-808B-4DCD-BB56-1FE51ED81617}" srcOrd="2" destOrd="0" parTransId="{19A4CB08-CFCA-4323-ABDD-4B71E7CB477E}" sibTransId="{F9FC9EA1-96CD-4F80-97FB-8CED668EBF04}"/>
    <dgm:cxn modelId="{FB200340-BC27-4020-BC73-F5AE67B10CBA}" srcId="{80CD768C-62D8-4668-BB29-265F36948DE6}" destId="{00ED7B95-1D0F-4CCB-AEA8-6E3EB47EAE2F}" srcOrd="0" destOrd="0" parTransId="{FB135F8D-16A0-4E50-8694-331758FE4124}" sibTransId="{ABE8FBEB-532D-4D91-B150-D11E8CDA65D2}"/>
    <dgm:cxn modelId="{F9571342-5272-494C-BE2B-9DFF728BCAD3}" srcId="{44994AFD-941E-4957-A864-512055843C7C}" destId="{8F0D76CE-BC24-4CF3-839E-49524DABC4C2}" srcOrd="0" destOrd="0" parTransId="{303A1C2C-0056-4CFA-8E8A-802B9F7734E1}" sibTransId="{EF244552-6DFC-4276-9C57-61BF24FDBF5B}"/>
    <dgm:cxn modelId="{F0657462-6C37-48FE-9E55-A4FF5245A513}" srcId="{44994AFD-941E-4957-A864-512055843C7C}" destId="{626B4A6D-4BB3-4154-A67E-73541348E96C}" srcOrd="1" destOrd="0" parTransId="{7B75BF9A-9CD4-4676-BC35-357F08AECC50}" sibTransId="{8AD6F4F6-F197-4AD1-A30A-96C122A8856A}"/>
    <dgm:cxn modelId="{862AE967-A99E-4114-9F08-B0739AAE3ECE}" type="presOf" srcId="{20B71535-B9E2-4091-A018-F4A6EB73D2DF}" destId="{3CC3E60A-93ED-4307-9C4E-5F8784614FFD}" srcOrd="0" destOrd="1" presId="urn:microsoft.com/office/officeart/2005/8/layout/vList5"/>
    <dgm:cxn modelId="{2EC2BF4C-3AFF-48AE-9ACD-48CB0B89B69F}" srcId="{97A3F722-0277-4103-914E-CC7ECC51C627}" destId="{9EBF4B54-6A2E-49C9-A99D-821AC07314F4}" srcOrd="2" destOrd="0" parTransId="{E1460746-EAE0-4695-B2CF-EDB771624256}" sibTransId="{69E89337-1E79-491E-9065-291DF9B74EC9}"/>
    <dgm:cxn modelId="{B5B8D857-B845-4E14-9AAA-F50A12B21176}" type="presOf" srcId="{626B4A6D-4BB3-4154-A67E-73541348E96C}" destId="{90E77FEC-8EB9-439E-BE30-E9FB2FCF29E0}" srcOrd="0" destOrd="2" presId="urn:microsoft.com/office/officeart/2005/8/layout/vList5"/>
    <dgm:cxn modelId="{4BD4428A-3EA8-4BBE-93C4-995BC9CFD308}" type="presOf" srcId="{96FCEB96-6694-4F77-A944-6E736429F6F0}" destId="{C8F026E6-1D7E-4D53-A32B-A55A6915F853}" srcOrd="0" destOrd="2" presId="urn:microsoft.com/office/officeart/2005/8/layout/vList5"/>
    <dgm:cxn modelId="{C9AF168E-367A-4A6C-B5EF-5312D4BA9221}" type="presOf" srcId="{8F0D76CE-BC24-4CF3-839E-49524DABC4C2}" destId="{90E77FEC-8EB9-439E-BE30-E9FB2FCF29E0}" srcOrd="0" destOrd="1" presId="urn:microsoft.com/office/officeart/2005/8/layout/vList5"/>
    <dgm:cxn modelId="{D2ED429B-B27E-4071-94BD-9D936DD210FE}" type="presOf" srcId="{FD75E79A-DC16-4246-98A9-2C339597BE24}" destId="{3CC3E60A-93ED-4307-9C4E-5F8784614FFD}" srcOrd="0" destOrd="0" presId="urn:microsoft.com/office/officeart/2005/8/layout/vList5"/>
    <dgm:cxn modelId="{A127119F-D17E-42B4-A1FC-ADFC155B6634}" type="presOf" srcId="{44994AFD-941E-4957-A864-512055843C7C}" destId="{90E77FEC-8EB9-439E-BE30-E9FB2FCF29E0}" srcOrd="0" destOrd="0" presId="urn:microsoft.com/office/officeart/2005/8/layout/vList5"/>
    <dgm:cxn modelId="{FBBEB5A8-FC31-44D3-872E-825ACAC3348D}" srcId="{00ED7B95-1D0F-4CCB-AEA8-6E3EB47EAE2F}" destId="{FE700BDA-6E46-4824-A32C-7C45548D5AEF}" srcOrd="0" destOrd="0" parTransId="{3CB4A0B8-6E34-43B5-B4CB-FBB35C89095D}" sibTransId="{B397CBA2-6411-40A1-ABA5-5BB658AE35DA}"/>
    <dgm:cxn modelId="{EC490FAA-7DB1-4E18-87C4-8A42EFA4E0C9}" type="presOf" srcId="{9EBF4B54-6A2E-49C9-A99D-821AC07314F4}" destId="{10D11709-D63D-4915-86B7-2ACDC6A2BBC6}" srcOrd="0" destOrd="0" presId="urn:microsoft.com/office/officeart/2005/8/layout/vList5"/>
    <dgm:cxn modelId="{514066B8-8B38-4CDD-868A-1D744E870E2F}" type="presOf" srcId="{33644B2F-3D05-491E-A268-EB01612CECD2}" destId="{2C60E87C-D525-4EC4-B835-A32003121F52}" srcOrd="0" destOrd="0" presId="urn:microsoft.com/office/officeart/2005/8/layout/vList5"/>
    <dgm:cxn modelId="{2392B6BA-282E-4304-A8FB-B1CAAE4A8B51}" srcId="{97A3F722-0277-4103-914E-CC7ECC51C627}" destId="{33644B2F-3D05-491E-A268-EB01612CECD2}" srcOrd="0" destOrd="0" parTransId="{9940391D-3611-42BC-BB19-FC88B9BC3A5B}" sibTransId="{AD355619-A1FE-4AB1-B3EE-7DCC00D0FC79}"/>
    <dgm:cxn modelId="{36D4D8D2-BB98-4642-B36B-C73EF563B5CE}" srcId="{9EBF4B54-6A2E-49C9-A99D-821AC07314F4}" destId="{FD75E79A-DC16-4246-98A9-2C339597BE24}" srcOrd="0" destOrd="0" parTransId="{DE05909D-ACC2-47F8-AD06-8A664C26E4F6}" sibTransId="{B88830B3-D744-42A0-A4F8-EE514FCE81FA}"/>
    <dgm:cxn modelId="{09EC70D4-DCBE-4362-90BF-6A60B7E2857D}" type="presOf" srcId="{E1284AA1-808B-4DCD-BB56-1FE51ED81617}" destId="{3CC3E60A-93ED-4307-9C4E-5F8784614FFD}" srcOrd="0" destOrd="3" presId="urn:microsoft.com/office/officeart/2005/8/layout/vList5"/>
    <dgm:cxn modelId="{EB13C6E6-C1A4-4254-A62A-8EF5DFB2BC47}" srcId="{FD75E79A-DC16-4246-98A9-2C339597BE24}" destId="{9CE77B45-27DE-4888-8AB2-1EB354987EAC}" srcOrd="1" destOrd="0" parTransId="{08883BAF-BB2E-476C-A8D5-FBDFBD7237BF}" sibTransId="{91A0406E-2962-4A14-A986-D4EEA0D645E7}"/>
    <dgm:cxn modelId="{670A94E7-29AE-4D4B-A235-F8D607DEAC83}" srcId="{00ED7B95-1D0F-4CCB-AEA8-6E3EB47EAE2F}" destId="{96FCEB96-6694-4F77-A944-6E736429F6F0}" srcOrd="1" destOrd="0" parTransId="{EFA411E1-D151-4D62-A324-E26332A68A3B}" sibTransId="{806BD679-62A8-4AB7-82AE-59449FF917B0}"/>
    <dgm:cxn modelId="{D00F01EC-563E-40F4-A5E7-5EC33C9A744E}" type="presOf" srcId="{9CE77B45-27DE-4888-8AB2-1EB354987EAC}" destId="{3CC3E60A-93ED-4307-9C4E-5F8784614FFD}" srcOrd="0" destOrd="2" presId="urn:microsoft.com/office/officeart/2005/8/layout/vList5"/>
    <dgm:cxn modelId="{5478ADFC-ECBF-4C65-A746-0EAC6480DFE9}" type="presOf" srcId="{00ED7B95-1D0F-4CCB-AEA8-6E3EB47EAE2F}" destId="{C8F026E6-1D7E-4D53-A32B-A55A6915F853}" srcOrd="0" destOrd="0" presId="urn:microsoft.com/office/officeart/2005/8/layout/vList5"/>
    <dgm:cxn modelId="{636B6BFD-2704-4AE9-897B-0B749E885A13}" type="presOf" srcId="{80CD768C-62D8-4668-BB29-265F36948DE6}" destId="{8C8A5F5D-778C-4483-9EEF-0C4772BD7A57}" srcOrd="0" destOrd="0" presId="urn:microsoft.com/office/officeart/2005/8/layout/vList5"/>
    <dgm:cxn modelId="{88C8954F-1C12-4E6C-970E-BFF47E6585B9}" type="presParOf" srcId="{9BCA75EF-11F7-4794-8CF5-6F95E5B19E0B}" destId="{FADDE906-F091-49C7-A3B5-854574FE8161}" srcOrd="0" destOrd="0" presId="urn:microsoft.com/office/officeart/2005/8/layout/vList5"/>
    <dgm:cxn modelId="{F8B7CCF6-8CF4-4D84-B643-C3EA409D9199}" type="presParOf" srcId="{FADDE906-F091-49C7-A3B5-854574FE8161}" destId="{2C60E87C-D525-4EC4-B835-A32003121F52}" srcOrd="0" destOrd="0" presId="urn:microsoft.com/office/officeart/2005/8/layout/vList5"/>
    <dgm:cxn modelId="{DABF9CCC-E255-4081-BF2E-05A582B8AE04}" type="presParOf" srcId="{FADDE906-F091-49C7-A3B5-854574FE8161}" destId="{90E77FEC-8EB9-439E-BE30-E9FB2FCF29E0}" srcOrd="1" destOrd="0" presId="urn:microsoft.com/office/officeart/2005/8/layout/vList5"/>
    <dgm:cxn modelId="{41369AB5-BDCB-4190-A84E-B92660CAF590}" type="presParOf" srcId="{9BCA75EF-11F7-4794-8CF5-6F95E5B19E0B}" destId="{CECBD3AE-8B88-4C80-93A3-2296CB45000C}" srcOrd="1" destOrd="0" presId="urn:microsoft.com/office/officeart/2005/8/layout/vList5"/>
    <dgm:cxn modelId="{59F86CC7-7D57-47EA-AC2B-E80E35F029E6}" type="presParOf" srcId="{9BCA75EF-11F7-4794-8CF5-6F95E5B19E0B}" destId="{27DF3AAF-9767-4E05-8D1E-372A390769D8}" srcOrd="2" destOrd="0" presId="urn:microsoft.com/office/officeart/2005/8/layout/vList5"/>
    <dgm:cxn modelId="{F8E9DDBC-AF9B-434C-94E5-0E0E5B5AF7D3}" type="presParOf" srcId="{27DF3AAF-9767-4E05-8D1E-372A390769D8}" destId="{8C8A5F5D-778C-4483-9EEF-0C4772BD7A57}" srcOrd="0" destOrd="0" presId="urn:microsoft.com/office/officeart/2005/8/layout/vList5"/>
    <dgm:cxn modelId="{00618D6C-76DD-4B65-9E75-6DC0FC19084E}" type="presParOf" srcId="{27DF3AAF-9767-4E05-8D1E-372A390769D8}" destId="{C8F026E6-1D7E-4D53-A32B-A55A6915F853}" srcOrd="1" destOrd="0" presId="urn:microsoft.com/office/officeart/2005/8/layout/vList5"/>
    <dgm:cxn modelId="{8A16F2D5-BF95-4321-8E7F-B1DBEE5D51B8}" type="presParOf" srcId="{9BCA75EF-11F7-4794-8CF5-6F95E5B19E0B}" destId="{B9EE6147-4C2A-46AA-89DF-0C339C91948A}" srcOrd="3" destOrd="0" presId="urn:microsoft.com/office/officeart/2005/8/layout/vList5"/>
    <dgm:cxn modelId="{DEC1F9A3-2C11-4F0B-8991-1353A55A4D36}" type="presParOf" srcId="{9BCA75EF-11F7-4794-8CF5-6F95E5B19E0B}" destId="{BABE0C76-CE6C-4F4B-B7B5-930FE6C1EA0A}" srcOrd="4" destOrd="0" presId="urn:microsoft.com/office/officeart/2005/8/layout/vList5"/>
    <dgm:cxn modelId="{813472F7-7CE5-40C6-BE95-44F312DC691D}" type="presParOf" srcId="{BABE0C76-CE6C-4F4B-B7B5-930FE6C1EA0A}" destId="{10D11709-D63D-4915-86B7-2ACDC6A2BBC6}" srcOrd="0" destOrd="0" presId="urn:microsoft.com/office/officeart/2005/8/layout/vList5"/>
    <dgm:cxn modelId="{98E14D44-371B-4FB3-83B9-07D0EEA432CA}" type="presParOf" srcId="{BABE0C76-CE6C-4F4B-B7B5-930FE6C1EA0A}" destId="{3CC3E60A-93ED-4307-9C4E-5F8784614FF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29326"/>
          <a:ext cx="10895369" cy="834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Releasing features since 1996</a:t>
          </a:r>
          <a:endParaRPr lang="en-US" sz="2100" kern="1200" dirty="0"/>
        </a:p>
      </dsp:txBody>
      <dsp:txXfrm>
        <a:off x="40724" y="70050"/>
        <a:ext cx="10813921" cy="752780"/>
      </dsp:txXfrm>
    </dsp:sp>
    <dsp:sp modelId="{6F55CD96-D874-4E46-9BDD-D3587BDCAE26}">
      <dsp:nvSpPr>
        <dsp:cNvPr id="0" name=""/>
        <dsp:cNvSpPr/>
      </dsp:nvSpPr>
      <dsp:spPr>
        <a:xfrm>
          <a:off x="0" y="863554"/>
          <a:ext cx="1089536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First feature was the film </a:t>
          </a:r>
          <a:r>
            <a:rPr lang="en-US" sz="1600" b="0" i="1" kern="1200"/>
            <a:t>Hard Eight</a:t>
          </a:r>
          <a:r>
            <a:rPr lang="en-US" sz="1600" b="0" i="0" kern="1200"/>
            <a:t> staring Philip Baker Hall, John C. Reily, and Gweneth Paltrow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Has released 9 features in total, with his tenth film, </a:t>
          </a:r>
          <a:r>
            <a:rPr lang="en-US" sz="1600" b="0" i="1" kern="1200"/>
            <a:t>One Battle After Another, </a:t>
          </a:r>
          <a:r>
            <a:rPr lang="en-US" sz="1600" b="0" i="0" kern="1200"/>
            <a:t>being released later this year</a:t>
          </a:r>
          <a:endParaRPr lang="en-US" sz="1600" kern="1200"/>
        </a:p>
      </dsp:txBody>
      <dsp:txXfrm>
        <a:off x="0" y="863554"/>
        <a:ext cx="10895369" cy="782460"/>
      </dsp:txXfrm>
    </dsp:sp>
    <dsp:sp modelId="{A930647B-540A-45E9-B3A8-245C741D5C29}">
      <dsp:nvSpPr>
        <dsp:cNvPr id="0" name=""/>
        <dsp:cNvSpPr/>
      </dsp:nvSpPr>
      <dsp:spPr>
        <a:xfrm>
          <a:off x="0" y="1646014"/>
          <a:ext cx="10895369" cy="8342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First notable success was </a:t>
          </a:r>
          <a:r>
            <a:rPr lang="en-US" sz="2100" b="0" i="1" kern="1200"/>
            <a:t>Boogie Nights, </a:t>
          </a:r>
          <a:r>
            <a:rPr lang="en-US" sz="2100" b="0" i="0" kern="1200"/>
            <a:t>his second feature released in 1997</a:t>
          </a:r>
          <a:endParaRPr lang="en-US" sz="2100" kern="1200"/>
        </a:p>
      </dsp:txBody>
      <dsp:txXfrm>
        <a:off x="40724" y="1686738"/>
        <a:ext cx="10813921" cy="752780"/>
      </dsp:txXfrm>
    </dsp:sp>
    <dsp:sp modelId="{D7B99AC2-24A3-4A75-8AAC-86894E379864}">
      <dsp:nvSpPr>
        <dsp:cNvPr id="0" name=""/>
        <dsp:cNvSpPr/>
      </dsp:nvSpPr>
      <dsp:spPr>
        <a:xfrm>
          <a:off x="0" y="2540722"/>
          <a:ext cx="10895369" cy="8342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His most successful project was </a:t>
          </a:r>
          <a:r>
            <a:rPr lang="en-US" sz="2100" b="0" i="1" kern="1200"/>
            <a:t>There Will Be Blood </a:t>
          </a:r>
          <a:r>
            <a:rPr lang="en-US" sz="2100" b="0" i="0" kern="1200"/>
            <a:t>staring Daniel Day-Lewis, a frequent collaborator, in 2007</a:t>
          </a:r>
          <a:endParaRPr lang="en-US" sz="2100" kern="1200"/>
        </a:p>
      </dsp:txBody>
      <dsp:txXfrm>
        <a:off x="40724" y="2581446"/>
        <a:ext cx="10813921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92004"/>
          <a:ext cx="10895369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Movie Database</a:t>
          </a:r>
          <a:endParaRPr lang="en-US" sz="1700" kern="1200"/>
        </a:p>
      </dsp:txBody>
      <dsp:txXfrm>
        <a:off x="19904" y="111908"/>
        <a:ext cx="10855561" cy="367937"/>
      </dsp:txXfrm>
    </dsp:sp>
    <dsp:sp modelId="{A9458EAC-D7CA-440A-B90C-22077294E2E9}">
      <dsp:nvSpPr>
        <dsp:cNvPr id="0" name=""/>
        <dsp:cNvSpPr/>
      </dsp:nvSpPr>
      <dsp:spPr>
        <a:xfrm>
          <a:off x="0" y="499749"/>
          <a:ext cx="10895369" cy="68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Average rating of 6.97 on their website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There Will Be Blood</a:t>
          </a:r>
          <a:r>
            <a:rPr lang="en-US" sz="1300" b="0" i="0" kern="1200"/>
            <a:t> has the highest rating at 8.1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Inherent Vice</a:t>
          </a:r>
          <a:r>
            <a:rPr lang="en-US" sz="1300" b="0" i="0" kern="1200"/>
            <a:t> has the lowest rating at 6.6</a:t>
          </a:r>
          <a:endParaRPr lang="en-US" sz="1300" kern="1200"/>
        </a:p>
      </dsp:txBody>
      <dsp:txXfrm>
        <a:off x="0" y="499749"/>
        <a:ext cx="10895369" cy="686204"/>
      </dsp:txXfrm>
    </dsp:sp>
    <dsp:sp modelId="{CDA1D83F-74B8-44B8-85FE-6CCA5C7CABD9}">
      <dsp:nvSpPr>
        <dsp:cNvPr id="0" name=""/>
        <dsp:cNvSpPr/>
      </dsp:nvSpPr>
      <dsp:spPr>
        <a:xfrm>
          <a:off x="0" y="1185954"/>
          <a:ext cx="10895369" cy="407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International Movie Database (IMDb)</a:t>
          </a:r>
          <a:endParaRPr lang="en-US" sz="1700" kern="1200"/>
        </a:p>
      </dsp:txBody>
      <dsp:txXfrm>
        <a:off x="19904" y="1205858"/>
        <a:ext cx="10855561" cy="367937"/>
      </dsp:txXfrm>
    </dsp:sp>
    <dsp:sp modelId="{8B46AAEA-787B-476D-9238-2B2A5E4BA117}">
      <dsp:nvSpPr>
        <dsp:cNvPr id="0" name=""/>
        <dsp:cNvSpPr/>
      </dsp:nvSpPr>
      <dsp:spPr>
        <a:xfrm>
          <a:off x="0" y="1593699"/>
          <a:ext cx="10895369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Average rating of 7.1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There Will Be Blood </a:t>
          </a:r>
          <a:r>
            <a:rPr lang="en-US" sz="1300" b="0" i="0" kern="1200"/>
            <a:t>(8.2) and </a:t>
          </a:r>
          <a:r>
            <a:rPr lang="en-US" sz="1300" b="0" i="1" kern="1200"/>
            <a:t>Inherent Vice </a:t>
          </a:r>
          <a:r>
            <a:rPr lang="en-US" sz="1300" b="0" i="0" kern="1200"/>
            <a:t>(6.6) strike again as his highest and lowest rated movies</a:t>
          </a:r>
          <a:endParaRPr lang="en-US" sz="1300" kern="1200"/>
        </a:p>
      </dsp:txBody>
      <dsp:txXfrm>
        <a:off x="0" y="1593699"/>
        <a:ext cx="10895369" cy="448672"/>
      </dsp:txXfrm>
    </dsp:sp>
    <dsp:sp modelId="{60C30867-9FD8-4490-B30E-2F6FE26FECA7}">
      <dsp:nvSpPr>
        <dsp:cNvPr id="0" name=""/>
        <dsp:cNvSpPr/>
      </dsp:nvSpPr>
      <dsp:spPr>
        <a:xfrm>
          <a:off x="0" y="2042372"/>
          <a:ext cx="10895369" cy="4077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Rotten Tomatoes</a:t>
          </a:r>
          <a:endParaRPr lang="en-US" sz="1700" kern="1200"/>
        </a:p>
      </dsp:txBody>
      <dsp:txXfrm>
        <a:off x="19904" y="2062276"/>
        <a:ext cx="10855561" cy="367937"/>
      </dsp:txXfrm>
    </dsp:sp>
    <dsp:sp modelId="{FC975F00-1374-4B14-B5CB-7C89237D342B}">
      <dsp:nvSpPr>
        <dsp:cNvPr id="0" name=""/>
        <dsp:cNvSpPr/>
      </dsp:nvSpPr>
      <dsp:spPr>
        <a:xfrm>
          <a:off x="0" y="2450117"/>
          <a:ext cx="10895369" cy="862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Fairly large difference between average critic (8.53) and average audience (7.5)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Boogie Nights </a:t>
          </a:r>
          <a:r>
            <a:rPr lang="en-US" sz="1300" b="0" i="0" kern="1200"/>
            <a:t>beats out </a:t>
          </a:r>
          <a:r>
            <a:rPr lang="en-US" sz="1300" b="0" i="1" kern="1200"/>
            <a:t>There Will Be Blood </a:t>
          </a:r>
          <a:r>
            <a:rPr lang="en-US" sz="1300" b="0" i="0" kern="1200"/>
            <a:t> with a critic score of 9.4 and ties </a:t>
          </a:r>
          <a:r>
            <a:rPr lang="en-US" sz="1300" b="0" i="1" kern="1200"/>
            <a:t>Magnolia </a:t>
          </a:r>
          <a:r>
            <a:rPr lang="en-US" sz="1300" b="0" i="0" kern="1200"/>
            <a:t>as his two highest audience scored films, both at 8.9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Inherent Vice </a:t>
          </a:r>
          <a:r>
            <a:rPr lang="en-US" sz="1300" b="0" i="0" kern="1200"/>
            <a:t>again sits at his lowest critic (7.4) and audience (5.3) </a:t>
          </a:r>
          <a:endParaRPr lang="en-US" sz="1300" kern="1200"/>
        </a:p>
      </dsp:txBody>
      <dsp:txXfrm>
        <a:off x="0" y="2450117"/>
        <a:ext cx="10895369" cy="862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1138"/>
          <a:ext cx="1089536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Box Office</a:t>
          </a:r>
          <a:endParaRPr lang="en-US" sz="2000" kern="1200"/>
        </a:p>
      </dsp:txBody>
      <dsp:txXfrm>
        <a:off x="23417" y="24555"/>
        <a:ext cx="10848535" cy="432866"/>
      </dsp:txXfrm>
    </dsp:sp>
    <dsp:sp modelId="{1FBE5CB0-E0E6-42D1-996D-EE8D65CF42C9}">
      <dsp:nvSpPr>
        <dsp:cNvPr id="0" name=""/>
        <dsp:cNvSpPr/>
      </dsp:nvSpPr>
      <dsp:spPr>
        <a:xfrm>
          <a:off x="0" y="480838"/>
          <a:ext cx="1089536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Has earned a total of $170 million across his 9 films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His average box office return is $18.85 million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1" kern="1200"/>
            <a:t>There Will Be Blood </a:t>
          </a:r>
          <a:r>
            <a:rPr lang="en-US" sz="1600" b="0" i="0" kern="1200"/>
            <a:t>has the highest box office return at $40.2 million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1" kern="1200"/>
            <a:t>Hard Eight</a:t>
          </a:r>
          <a:r>
            <a:rPr lang="en-US" sz="1600" b="0" i="0" kern="1200"/>
            <a:t> has the lowest at $215.6 thousand</a:t>
          </a:r>
          <a:endParaRPr lang="en-US" sz="1600" kern="1200"/>
        </a:p>
      </dsp:txBody>
      <dsp:txXfrm>
        <a:off x="0" y="480838"/>
        <a:ext cx="10895369" cy="1117800"/>
      </dsp:txXfrm>
    </dsp:sp>
    <dsp:sp modelId="{2EFC05E1-FE2E-4984-A6CF-19CEDD11104F}">
      <dsp:nvSpPr>
        <dsp:cNvPr id="0" name=""/>
        <dsp:cNvSpPr/>
      </dsp:nvSpPr>
      <dsp:spPr>
        <a:xfrm>
          <a:off x="0" y="1598638"/>
          <a:ext cx="10895369" cy="47970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Actors</a:t>
          </a:r>
          <a:endParaRPr lang="en-US" sz="2000" kern="1200"/>
        </a:p>
      </dsp:txBody>
      <dsp:txXfrm>
        <a:off x="23417" y="1622055"/>
        <a:ext cx="10848535" cy="432866"/>
      </dsp:txXfrm>
    </dsp:sp>
    <dsp:sp modelId="{B65907BB-957F-4E41-9C37-6F6381E90CD7}">
      <dsp:nvSpPr>
        <dsp:cNvPr id="0" name=""/>
        <dsp:cNvSpPr/>
      </dsp:nvSpPr>
      <dsp:spPr>
        <a:xfrm>
          <a:off x="0" y="2078338"/>
          <a:ext cx="10895369" cy="132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2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Has worked with many actors and incredible ensembles across his 9 films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He has many frequent collaborators: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Philip Seymour Hoffman, Daniel Day-Lewis, Joaquin Phoenix, and Julianne Moore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Hoffman has appeared in the most of his films: </a:t>
          </a:r>
          <a:r>
            <a:rPr lang="en-US" sz="1600" b="0" i="1" kern="1200"/>
            <a:t>Hard Eight </a:t>
          </a:r>
          <a:r>
            <a:rPr lang="en-US" sz="1600" b="0" i="0" kern="1200"/>
            <a:t>(uncredited), </a:t>
          </a:r>
          <a:r>
            <a:rPr lang="en-US" sz="1600" b="0" i="1" kern="1200"/>
            <a:t>Boogie Nights, Magnolia</a:t>
          </a:r>
          <a:r>
            <a:rPr lang="en-US" sz="1600" b="0" i="0" kern="1200"/>
            <a:t>, and </a:t>
          </a:r>
          <a:r>
            <a:rPr lang="en-US" sz="1600" b="0" i="1" kern="1200"/>
            <a:t>The Master</a:t>
          </a:r>
          <a:r>
            <a:rPr lang="en-US" sz="1600" b="0" i="0" kern="1200"/>
            <a:t>. </a:t>
          </a:r>
          <a:endParaRPr lang="en-US" sz="1600" kern="1200"/>
        </a:p>
      </dsp:txBody>
      <dsp:txXfrm>
        <a:off x="0" y="2078338"/>
        <a:ext cx="10895369" cy="132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FEE42-5664-4D14-A981-017371B94840}">
      <dsp:nvSpPr>
        <dsp:cNvPr id="0" name=""/>
        <dsp:cNvSpPr/>
      </dsp:nvSpPr>
      <dsp:spPr>
        <a:xfrm>
          <a:off x="0" y="415"/>
          <a:ext cx="10895369" cy="972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43BC8-606B-4BBB-9A26-55F95D3061F6}">
      <dsp:nvSpPr>
        <dsp:cNvPr id="0" name=""/>
        <dsp:cNvSpPr/>
      </dsp:nvSpPr>
      <dsp:spPr>
        <a:xfrm>
          <a:off x="294154" y="219208"/>
          <a:ext cx="534827" cy="534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F409A-0FE1-493F-925F-48A5E31B11CB}">
      <dsp:nvSpPr>
        <dsp:cNvPr id="0" name=""/>
        <dsp:cNvSpPr/>
      </dsp:nvSpPr>
      <dsp:spPr>
        <a:xfrm>
          <a:off x="1123137" y="415"/>
          <a:ext cx="4902916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Began releasing feature films in 1996</a:t>
          </a:r>
          <a:endParaRPr lang="en-US" sz="1800" kern="1200" dirty="0"/>
        </a:p>
      </dsp:txBody>
      <dsp:txXfrm>
        <a:off x="1123137" y="415"/>
        <a:ext cx="4902916" cy="972413"/>
      </dsp:txXfrm>
    </dsp:sp>
    <dsp:sp modelId="{D6307A93-713E-4FB4-87C9-7EE1DD47ED9C}">
      <dsp:nvSpPr>
        <dsp:cNvPr id="0" name=""/>
        <dsp:cNvSpPr/>
      </dsp:nvSpPr>
      <dsp:spPr>
        <a:xfrm>
          <a:off x="6026053" y="415"/>
          <a:ext cx="4869316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First film was </a:t>
          </a:r>
          <a:r>
            <a:rPr lang="en-US" sz="1200" b="0" i="1" kern="1200"/>
            <a:t>Bottle Rocket </a:t>
          </a:r>
          <a:r>
            <a:rPr lang="en-US" sz="1200" b="0" i="0" kern="1200"/>
            <a:t>staring Luke and Owen Wilson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He has released 11 feature films, 9 being live action and 2 being animated; his 12</a:t>
          </a:r>
          <a:r>
            <a:rPr lang="en-US" sz="1200" b="0" i="0" kern="1200" baseline="30000"/>
            <a:t>th</a:t>
          </a:r>
          <a:r>
            <a:rPr lang="en-US" sz="1200" b="0" i="0" kern="1200"/>
            <a:t> feature film, </a:t>
          </a:r>
          <a:r>
            <a:rPr lang="en-US" sz="1200" b="0" i="1" kern="1200"/>
            <a:t>The Phoenician Scheme, </a:t>
          </a:r>
          <a:r>
            <a:rPr lang="en-US" sz="1200" b="0" i="0" kern="1200"/>
            <a:t>releases later this year</a:t>
          </a:r>
          <a:endParaRPr lang="en-US" sz="1200" kern="1200"/>
        </a:p>
      </dsp:txBody>
      <dsp:txXfrm>
        <a:off x="6026053" y="415"/>
        <a:ext cx="4869316" cy="972413"/>
      </dsp:txXfrm>
    </dsp:sp>
    <dsp:sp modelId="{CD76D202-4C6F-4836-AC35-DE1EBD6CB8FE}">
      <dsp:nvSpPr>
        <dsp:cNvPr id="0" name=""/>
        <dsp:cNvSpPr/>
      </dsp:nvSpPr>
      <dsp:spPr>
        <a:xfrm>
          <a:off x="0" y="1215931"/>
          <a:ext cx="10895369" cy="972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86E9A-2471-4645-98B4-9379CBEEC855}">
      <dsp:nvSpPr>
        <dsp:cNvPr id="0" name=""/>
        <dsp:cNvSpPr/>
      </dsp:nvSpPr>
      <dsp:spPr>
        <a:xfrm>
          <a:off x="294154" y="1434724"/>
          <a:ext cx="534827" cy="534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B8900-5DE1-471B-A4DD-CFE4EB0CD6B3}">
      <dsp:nvSpPr>
        <dsp:cNvPr id="0" name=""/>
        <dsp:cNvSpPr/>
      </dsp:nvSpPr>
      <dsp:spPr>
        <a:xfrm>
          <a:off x="1123137" y="1215931"/>
          <a:ext cx="9772232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His first notable success was the 2001 film, </a:t>
          </a:r>
          <a:r>
            <a:rPr lang="en-US" sz="1800" b="0" i="1" kern="1200"/>
            <a:t>The Royal Tenenbaums</a:t>
          </a:r>
          <a:endParaRPr lang="en-US" sz="1800" kern="1200"/>
        </a:p>
      </dsp:txBody>
      <dsp:txXfrm>
        <a:off x="1123137" y="1215931"/>
        <a:ext cx="9772232" cy="972413"/>
      </dsp:txXfrm>
    </dsp:sp>
    <dsp:sp modelId="{1AF03910-764A-4166-929F-ED1B470689AF}">
      <dsp:nvSpPr>
        <dsp:cNvPr id="0" name=""/>
        <dsp:cNvSpPr/>
      </dsp:nvSpPr>
      <dsp:spPr>
        <a:xfrm>
          <a:off x="0" y="2431448"/>
          <a:ext cx="10895369" cy="972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95B7E-822E-45C1-AF75-957804C98ACF}">
      <dsp:nvSpPr>
        <dsp:cNvPr id="0" name=""/>
        <dsp:cNvSpPr/>
      </dsp:nvSpPr>
      <dsp:spPr>
        <a:xfrm>
          <a:off x="294154" y="2650241"/>
          <a:ext cx="534827" cy="534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CE427-1EF2-4C32-8E9D-96579630ECD4}">
      <dsp:nvSpPr>
        <dsp:cNvPr id="0" name=""/>
        <dsp:cNvSpPr/>
      </dsp:nvSpPr>
      <dsp:spPr>
        <a:xfrm>
          <a:off x="1123137" y="2431448"/>
          <a:ext cx="9772232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His most successful film is </a:t>
          </a:r>
          <a:r>
            <a:rPr lang="en-US" sz="1800" b="0" i="1" kern="1200"/>
            <a:t>The Grand Budapest Hotel</a:t>
          </a:r>
          <a:r>
            <a:rPr lang="en-US" sz="1800" b="0" i="0" kern="1200"/>
            <a:t> which released in 2014 that stared a huge ensemble cast including Ralph Fiennes, Adrien Brody, and Willem Dafoe</a:t>
          </a:r>
          <a:endParaRPr lang="en-US" sz="1800" kern="1200"/>
        </a:p>
      </dsp:txBody>
      <dsp:txXfrm>
        <a:off x="1123137" y="2431448"/>
        <a:ext cx="9772232" cy="9724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77FEC-8EB9-439E-BE30-E9FB2FCF29E0}">
      <dsp:nvSpPr>
        <dsp:cNvPr id="0" name=""/>
        <dsp:cNvSpPr/>
      </dsp:nvSpPr>
      <dsp:spPr>
        <a:xfrm rot="5400000">
          <a:off x="6970019" y="-2936315"/>
          <a:ext cx="877665" cy="697303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Has an average rating of 7.29 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1" kern="1200"/>
            <a:t>The Grand Budapest Hotel </a:t>
          </a:r>
          <a:r>
            <a:rPr lang="en-US" sz="900" b="0" i="0" kern="1200"/>
            <a:t>has the highest at 8.0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1" kern="1200"/>
            <a:t>Bottle Rocket </a:t>
          </a:r>
          <a:r>
            <a:rPr lang="en-US" sz="900" b="0" i="0" kern="1200"/>
            <a:t>has the lowest rating sitting at 6.2</a:t>
          </a:r>
          <a:endParaRPr lang="en-US" sz="900" kern="1200"/>
        </a:p>
      </dsp:txBody>
      <dsp:txXfrm rot="-5400000">
        <a:off x="3922334" y="154214"/>
        <a:ext cx="6930192" cy="791977"/>
      </dsp:txXfrm>
    </dsp:sp>
    <dsp:sp modelId="{2C60E87C-D525-4EC4-B835-A32003121F52}">
      <dsp:nvSpPr>
        <dsp:cNvPr id="0" name=""/>
        <dsp:cNvSpPr/>
      </dsp:nvSpPr>
      <dsp:spPr>
        <a:xfrm>
          <a:off x="0" y="1662"/>
          <a:ext cx="3922333" cy="1097081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The Movie Database</a:t>
          </a:r>
          <a:endParaRPr lang="en-US" sz="3100" kern="1200"/>
        </a:p>
      </dsp:txBody>
      <dsp:txXfrm>
        <a:off x="53555" y="55217"/>
        <a:ext cx="3815223" cy="989971"/>
      </dsp:txXfrm>
    </dsp:sp>
    <dsp:sp modelId="{C8F026E6-1D7E-4D53-A32B-A55A6915F853}">
      <dsp:nvSpPr>
        <dsp:cNvPr id="0" name=""/>
        <dsp:cNvSpPr/>
      </dsp:nvSpPr>
      <dsp:spPr>
        <a:xfrm rot="5400000">
          <a:off x="6970019" y="-1784379"/>
          <a:ext cx="877665" cy="6973036"/>
        </a:xfrm>
        <a:prstGeom prst="round2Same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Has an average rating of 7.42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1" kern="1200"/>
            <a:t>The Grand Budapest Hotel </a:t>
          </a:r>
          <a:r>
            <a:rPr lang="en-US" sz="900" b="0" i="0" kern="1200"/>
            <a:t>again with the highest at 8.1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1" kern="1200"/>
            <a:t>Asteroid City</a:t>
          </a:r>
          <a:r>
            <a:rPr lang="en-US" sz="900" b="0" i="0" kern="1200"/>
            <a:t> sits with the lowest at 6.4</a:t>
          </a:r>
          <a:endParaRPr lang="en-US" sz="900" kern="1200"/>
        </a:p>
      </dsp:txBody>
      <dsp:txXfrm rot="-5400000">
        <a:off x="3922334" y="1306150"/>
        <a:ext cx="6930192" cy="791977"/>
      </dsp:txXfrm>
    </dsp:sp>
    <dsp:sp modelId="{8C8A5F5D-778C-4483-9EEF-0C4772BD7A57}">
      <dsp:nvSpPr>
        <dsp:cNvPr id="0" name=""/>
        <dsp:cNvSpPr/>
      </dsp:nvSpPr>
      <dsp:spPr>
        <a:xfrm>
          <a:off x="0" y="1153597"/>
          <a:ext cx="3922333" cy="1097081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International Movie Database</a:t>
          </a:r>
          <a:endParaRPr lang="en-US" sz="3100" kern="1200" dirty="0"/>
        </a:p>
      </dsp:txBody>
      <dsp:txXfrm>
        <a:off x="53555" y="1207152"/>
        <a:ext cx="3815223" cy="989971"/>
      </dsp:txXfrm>
    </dsp:sp>
    <dsp:sp modelId="{3CC3E60A-93ED-4307-9C4E-5F8784614FFD}">
      <dsp:nvSpPr>
        <dsp:cNvPr id="0" name=""/>
        <dsp:cNvSpPr/>
      </dsp:nvSpPr>
      <dsp:spPr>
        <a:xfrm rot="5400000">
          <a:off x="6970019" y="-632444"/>
          <a:ext cx="877665" cy="6973036"/>
        </a:xfrm>
        <a:prstGeom prst="round2Same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Only has a hundredth of a difference between his average critic score (8.20) and average audience score (8.19)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He has a few films at 9.0+ critic score, with </a:t>
          </a:r>
          <a:r>
            <a:rPr lang="en-US" sz="900" b="0" i="1" kern="1200"/>
            <a:t>Fantastic Mr. Fox</a:t>
          </a:r>
          <a:r>
            <a:rPr lang="en-US" sz="900" b="0" i="0" kern="1200"/>
            <a:t> and </a:t>
          </a:r>
          <a:r>
            <a:rPr lang="en-US" sz="900" b="0" i="1" kern="1200"/>
            <a:t>Moonrise Kingdom</a:t>
          </a:r>
          <a:r>
            <a:rPr lang="en-US" sz="900" b="0" i="0" kern="1200"/>
            <a:t> tied at 9.3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1" kern="1200"/>
            <a:t>Rushmore</a:t>
          </a:r>
          <a:r>
            <a:rPr lang="en-US" sz="900" b="0" i="0" kern="1200"/>
            <a:t> has the highest audience score, sitting alone at 9.1, no other film going past 8.9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His most critically-panned film is </a:t>
          </a:r>
          <a:r>
            <a:rPr lang="en-US" sz="900" b="0" i="1" kern="1200"/>
            <a:t>The Life Aquatic with Steve Zissou</a:t>
          </a:r>
          <a:r>
            <a:rPr lang="en-US" sz="900" b="0" i="0" kern="1200"/>
            <a:t> sitting at a lowly 5.7 and his lowest audience-scored film is </a:t>
          </a:r>
          <a:r>
            <a:rPr lang="en-US" sz="900" b="0" i="1" kern="1200"/>
            <a:t>Asteroid City</a:t>
          </a:r>
          <a:r>
            <a:rPr lang="en-US" sz="900" b="0" i="0" kern="1200"/>
            <a:t> at 6.2</a:t>
          </a:r>
          <a:endParaRPr lang="en-US" sz="900" kern="1200"/>
        </a:p>
      </dsp:txBody>
      <dsp:txXfrm rot="-5400000">
        <a:off x="3922334" y="2458085"/>
        <a:ext cx="6930192" cy="791977"/>
      </dsp:txXfrm>
    </dsp:sp>
    <dsp:sp modelId="{10D11709-D63D-4915-86B7-2ACDC6A2BBC6}">
      <dsp:nvSpPr>
        <dsp:cNvPr id="0" name=""/>
        <dsp:cNvSpPr/>
      </dsp:nvSpPr>
      <dsp:spPr>
        <a:xfrm>
          <a:off x="0" y="2305533"/>
          <a:ext cx="3922333" cy="1097081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Rotten Tomatoes</a:t>
          </a:r>
          <a:endParaRPr lang="en-US" sz="3100" kern="1200"/>
        </a:p>
      </dsp:txBody>
      <dsp:txXfrm>
        <a:off x="53555" y="2359088"/>
        <a:ext cx="3815223" cy="989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6979-015D-9551-F182-4E7A6067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C614-6065-D78A-2288-D867D50C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24497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Online Ratings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Rotten Tomatoes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This is the site where they have a greater difference, especially when it comes to the audience score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Paul beats out Wes critically with an average score of 8.53 vs 8.20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The audience loves Wes however, rating him on average at 8.19 versus Paul’s average audience score of 7.50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For Paul, his film </a:t>
            </a:r>
            <a:r>
              <a:rPr lang="en-US" i="1" dirty="0">
                <a:latin typeface="Goudy Old Style Extrabold" panose="02040702050305020303" pitchFamily="18" charset="0"/>
              </a:rPr>
              <a:t>Boogie Nights</a:t>
            </a:r>
            <a:r>
              <a:rPr lang="en-US" dirty="0">
                <a:latin typeface="Goudy Old Style Extrabold" panose="02040702050305020303" pitchFamily="18" charset="0"/>
              </a:rPr>
              <a:t> has a greater critic score (9.4) than any of Wes’s films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Wes also has the lowest critically-rated film with the </a:t>
            </a:r>
            <a:r>
              <a:rPr lang="en-US" i="1" dirty="0">
                <a:latin typeface="Goudy Old Style Extrabold" panose="02040702050305020303" pitchFamily="18" charset="0"/>
              </a:rPr>
              <a:t>Life Aquatic</a:t>
            </a:r>
            <a:r>
              <a:rPr lang="en-US" dirty="0">
                <a:latin typeface="Goudy Old Style Extrabold" panose="02040702050305020303" pitchFamily="18" charset="0"/>
              </a:rPr>
              <a:t> at a 5.7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When it comes to the audience, Paul doesn’t have a score above 9.0, however Wes has </a:t>
            </a:r>
            <a:r>
              <a:rPr lang="en-US" i="1" dirty="0">
                <a:latin typeface="Goudy Old Style Extrabold" panose="02040702050305020303" pitchFamily="18" charset="0"/>
              </a:rPr>
              <a:t>Rushmore</a:t>
            </a:r>
            <a:r>
              <a:rPr lang="en-US" dirty="0">
                <a:latin typeface="Goudy Old Style Extrabold" panose="02040702050305020303" pitchFamily="18" charset="0"/>
              </a:rPr>
              <a:t>, which sits at 9.1</a:t>
            </a:r>
          </a:p>
          <a:p>
            <a:pPr lvl="3"/>
            <a:r>
              <a:rPr lang="en-US" i="1" dirty="0">
                <a:latin typeface="Goudy Old Style Extrabold" panose="02040702050305020303" pitchFamily="18" charset="0"/>
              </a:rPr>
              <a:t>Inherent Vice </a:t>
            </a:r>
            <a:r>
              <a:rPr lang="en-US" dirty="0">
                <a:latin typeface="Goudy Old Style Extrabold" panose="02040702050305020303" pitchFamily="18" charset="0"/>
              </a:rPr>
              <a:t>sits low at 5.3 audience score</a:t>
            </a:r>
            <a:endParaRPr lang="en-US" i="1" dirty="0">
              <a:latin typeface="Goudy Old Style Extrabold" panose="020407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8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3BF6-4491-C81C-E37D-19F3C117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0EEA-F82A-E301-6E49-B758E36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5624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Box Office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Wes beats out Paul, even after taking away the two animated features to even out the film count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Wes made $255 million versus Paul’s $170 million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Wes also has three separate films that all made more than Paul’s most box office-successful feature</a:t>
            </a:r>
          </a:p>
          <a:p>
            <a:pPr lvl="2"/>
            <a:r>
              <a:rPr lang="en-US" i="1" dirty="0">
                <a:latin typeface="Goudy Old Style Extrabold" panose="02040702050305020303" pitchFamily="18" charset="0"/>
              </a:rPr>
              <a:t>Moonrise Kingdom</a:t>
            </a:r>
            <a:r>
              <a:rPr lang="en-US" dirty="0">
                <a:latin typeface="Goudy Old Style Extrabold" panose="02040702050305020303" pitchFamily="18" charset="0"/>
              </a:rPr>
              <a:t> ($45.5M), </a:t>
            </a:r>
            <a:r>
              <a:rPr lang="en-US" i="1" dirty="0">
                <a:latin typeface="Goudy Old Style Extrabold" panose="02040702050305020303" pitchFamily="18" charset="0"/>
              </a:rPr>
              <a:t>The Royal Tenenbaums </a:t>
            </a:r>
            <a:r>
              <a:rPr lang="en-US" dirty="0">
                <a:latin typeface="Goudy Old Style Extrabold" panose="02040702050305020303" pitchFamily="18" charset="0"/>
              </a:rPr>
              <a:t>($52.4M), and </a:t>
            </a:r>
            <a:r>
              <a:rPr lang="en-US" i="1" dirty="0">
                <a:latin typeface="Goudy Old Style Extrabold" panose="02040702050305020303" pitchFamily="18" charset="0"/>
              </a:rPr>
              <a:t>The Grand Budapest Hotel </a:t>
            </a:r>
            <a:r>
              <a:rPr lang="en-US" dirty="0">
                <a:latin typeface="Goudy Old Style Extrabold" panose="02040702050305020303" pitchFamily="18" charset="0"/>
              </a:rPr>
              <a:t>($59.1M) all beat </a:t>
            </a:r>
            <a:r>
              <a:rPr lang="en-US" i="1" dirty="0">
                <a:latin typeface="Goudy Old Style Extrabold" panose="02040702050305020303" pitchFamily="18" charset="0"/>
              </a:rPr>
              <a:t>There Will Be Blood </a:t>
            </a:r>
            <a:r>
              <a:rPr lang="en-US" dirty="0">
                <a:latin typeface="Goudy Old Style Extrabold" panose="02040702050305020303" pitchFamily="18" charset="0"/>
              </a:rPr>
              <a:t>($40.2M)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Both of their first features did make less than $500 thousand, however Wes wins here too</a:t>
            </a:r>
          </a:p>
          <a:p>
            <a:pPr lvl="2"/>
            <a:r>
              <a:rPr lang="en-US" i="1" dirty="0">
                <a:latin typeface="Goudy Old Style Extrabold" panose="02040702050305020303" pitchFamily="18" charset="0"/>
              </a:rPr>
              <a:t>Bottle Rocket </a:t>
            </a:r>
            <a:r>
              <a:rPr lang="en-US" dirty="0">
                <a:latin typeface="Goudy Old Style Extrabold" panose="02040702050305020303" pitchFamily="18" charset="0"/>
              </a:rPr>
              <a:t>made $488.6K versus </a:t>
            </a:r>
            <a:r>
              <a:rPr lang="en-US" i="1" dirty="0">
                <a:latin typeface="Goudy Old Style Extrabold" panose="02040702050305020303" pitchFamily="18" charset="0"/>
              </a:rPr>
              <a:t>Hard Eight</a:t>
            </a:r>
            <a:r>
              <a:rPr lang="en-US" dirty="0">
                <a:latin typeface="Goudy Old Style Extrabold" panose="02040702050305020303" pitchFamily="18" charset="0"/>
              </a:rPr>
              <a:t> that brought in $215.6K</a:t>
            </a:r>
            <a:endParaRPr lang="en-US" i="1" dirty="0">
              <a:latin typeface="Goudy Old Style Extrabold" panose="020407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4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FBB8-2774-2C30-1D80-4686320B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801DF-C709-8EBC-E7B2-A6DD00DC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9ADC758A-721B-29F3-AD7A-717E6327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-5648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C4982B13-5331-233F-BB9C-12A066E66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r="5806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6D211-14E6-10C7-F8B1-B012351CA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BE8E8-99C8-DDE0-6EF0-6A9711E62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18" y="5671879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udy Old Style Extrabold" panose="02040702050305020303" pitchFamily="18" charset="0"/>
              </a:rPr>
              <a:t>Filmography vs Filmography</a:t>
            </a:r>
          </a:p>
        </p:txBody>
      </p:sp>
    </p:spTree>
    <p:extLst>
      <p:ext uri="{BB962C8B-B14F-4D97-AF65-F5344CB8AC3E}">
        <p14:creationId xmlns:p14="http://schemas.microsoft.com/office/powerpoint/2010/main" val="2248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925972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oudy Old Style Extrabold" panose="02040702050305020303" pitchFamily="18" charset="0"/>
              </a:rPr>
              <a:t>PTA stats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EF36C8-A2FA-BE1B-10CE-24422DAD8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85195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oudy Old Style Extrabold" panose="02040702050305020303" pitchFamily="18" charset="0"/>
              </a:rPr>
              <a:t>PTA stats cont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D3AB-F818-06A1-F425-C78E80C2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92336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266F9-9BBA-C387-DDCC-277161E8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FBEDE1-DD28-DDD6-7FAB-2568583C9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54463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99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AF94-16A9-4283-A317-32CD163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oudy Old Style Extrabold" panose="02040702050305020303" pitchFamily="18" charset="0"/>
              </a:rPr>
              <a:t>Wes stats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189D504-FE3C-4B84-8F52-106356C28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63484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847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9DAA-B55A-AD06-04AD-3BCD712B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 Extrabold" panose="02040702050305020303" pitchFamily="18" charset="0"/>
              </a:rPr>
              <a:t>Wes stats </a:t>
            </a:r>
            <a:r>
              <a:rPr lang="en-US" dirty="0" err="1">
                <a:latin typeface="Goudy Old Style Extrabold" panose="02040702050305020303" pitchFamily="18" charset="0"/>
              </a:rPr>
              <a:t>cont</a:t>
            </a:r>
            <a:endParaRPr lang="en-US" dirty="0">
              <a:latin typeface="Goudy Old Style Extrabold" panose="0204070205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0354-303D-41C1-DC64-6FA93BC56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Box Office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Has earned a total of $308 million over his 11 films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Taking out the animated features, he has still earned $255 million at the box office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His average box office return is $27.96 million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The film that made the most was </a:t>
            </a:r>
            <a:r>
              <a:rPr lang="en-US" i="1" dirty="0">
                <a:latin typeface="Goudy Old Style Extrabold" panose="02040702050305020303" pitchFamily="18" charset="0"/>
              </a:rPr>
              <a:t>The Grand Budapest Hotel</a:t>
            </a:r>
            <a:r>
              <a:rPr lang="en-US" dirty="0">
                <a:latin typeface="Goudy Old Style Extrabold" panose="02040702050305020303" pitchFamily="18" charset="0"/>
              </a:rPr>
              <a:t> with $59.1 million</a:t>
            </a:r>
          </a:p>
          <a:p>
            <a:pPr lvl="1"/>
            <a:r>
              <a:rPr lang="en-US" i="1" dirty="0">
                <a:latin typeface="Goudy Old Style Extrabold" panose="02040702050305020303" pitchFamily="18" charset="0"/>
              </a:rPr>
              <a:t>Bottle Rocket </a:t>
            </a:r>
            <a:r>
              <a:rPr lang="en-US" dirty="0">
                <a:latin typeface="Goudy Old Style Extrabold" panose="02040702050305020303" pitchFamily="18" charset="0"/>
              </a:rPr>
              <a:t>made the least with $488.6 thousand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Actors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Known for amazing ensemble casts across all his movies.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Frequently collaborates with Bill Murray, Jason Schwartzman, Adrien Brody, Owen Wilson, and Edward Norton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Murray and Schwartzman appear in the most of his films, both appearing in 4 out of 11 films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1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231C-C3BB-0C68-BA1C-8FC1590C3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3387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Motion Picture Association of America (MPAA)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Paul Thomas Anderson’s films are all rated “R” due to the various adult themes he uses his films to explore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Drug-use, violence, sex, strong language, nudity, </a:t>
            </a:r>
            <a:r>
              <a:rPr lang="en-US" dirty="0" err="1">
                <a:latin typeface="Goudy Old Style Extrabold" panose="02040702050305020303" pitchFamily="18" charset="0"/>
              </a:rPr>
              <a:t>etc</a:t>
            </a:r>
            <a:endParaRPr lang="en-US" dirty="0">
              <a:latin typeface="Goudy Old Style Extrabold" panose="02040702050305020303" pitchFamily="18" charset="0"/>
            </a:endParaRP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Wes Anderson’s films are a bit more diverse when it comes to rating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He has one film that is “PG”, three that are “PG-13”, and the rest that are “R”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His various tones and style of humor and themes he likes to approach give him these more variable ratings</a:t>
            </a:r>
          </a:p>
          <a:p>
            <a:r>
              <a:rPr lang="en-US" dirty="0">
                <a:latin typeface="Goudy Old Style Extrabold" panose="02040702050305020303" pitchFamily="18" charset="0"/>
              </a:rPr>
              <a:t>Amount of Films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Wes edges out Paul here with his two animated features leading to him being more prolific, however they both only have nine live-action with both releasing their tenth live-action films this year.</a:t>
            </a:r>
          </a:p>
        </p:txBody>
      </p:sp>
    </p:spTree>
    <p:extLst>
      <p:ext uri="{BB962C8B-B14F-4D97-AF65-F5344CB8AC3E}">
        <p14:creationId xmlns:p14="http://schemas.microsoft.com/office/powerpoint/2010/main" val="86381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8E34-4790-F28A-DD34-50E5D237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6BB5-EB30-174D-F8C1-5052780C1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016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Goudy Old Style Extrabold" panose="02040702050305020303" pitchFamily="18" charset="0"/>
              </a:rPr>
              <a:t>Online Ratings</a:t>
            </a:r>
          </a:p>
          <a:p>
            <a:pPr lvl="1"/>
            <a:r>
              <a:rPr lang="en-US" dirty="0">
                <a:latin typeface="Goudy Old Style Extrabold" panose="02040702050305020303" pitchFamily="18" charset="0"/>
              </a:rPr>
              <a:t>They’re both almost equal when it comes to ratings, especially from </a:t>
            </a:r>
            <a:r>
              <a:rPr lang="en-US" dirty="0" err="1">
                <a:latin typeface="Goudy Old Style Extrabold" panose="02040702050305020303" pitchFamily="18" charset="0"/>
              </a:rPr>
              <a:t>TMDb</a:t>
            </a:r>
            <a:r>
              <a:rPr lang="en-US" dirty="0">
                <a:latin typeface="Goudy Old Style Extrabold" panose="02040702050305020303" pitchFamily="18" charset="0"/>
              </a:rPr>
              <a:t> and IMDb</a:t>
            </a: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Paul has an average </a:t>
            </a:r>
            <a:r>
              <a:rPr lang="en-US" dirty="0" err="1">
                <a:latin typeface="Goudy Old Style Extrabold" panose="02040702050305020303" pitchFamily="18" charset="0"/>
              </a:rPr>
              <a:t>TMDb</a:t>
            </a:r>
            <a:r>
              <a:rPr lang="en-US" dirty="0">
                <a:latin typeface="Goudy Old Style Extrabold" panose="02040702050305020303" pitchFamily="18" charset="0"/>
              </a:rPr>
              <a:t> score of 7.26 and Wes has a 7.29 rating</a:t>
            </a:r>
          </a:p>
          <a:p>
            <a:pPr lvl="3"/>
            <a:r>
              <a:rPr lang="en-US" dirty="0">
                <a:latin typeface="Goudy Old Style Extrabold" panose="02040702050305020303" pitchFamily="18" charset="0"/>
              </a:rPr>
              <a:t>Their highest rated films from </a:t>
            </a:r>
            <a:r>
              <a:rPr lang="en-US" dirty="0" err="1">
                <a:latin typeface="Goudy Old Style Extrabold" panose="02040702050305020303" pitchFamily="18" charset="0"/>
              </a:rPr>
              <a:t>TMDb</a:t>
            </a:r>
            <a:r>
              <a:rPr lang="en-US" dirty="0">
                <a:latin typeface="Goudy Old Style Extrabold" panose="02040702050305020303" pitchFamily="18" charset="0"/>
              </a:rPr>
              <a:t> only have a difference of 0.058 rating with </a:t>
            </a:r>
            <a:r>
              <a:rPr lang="en-US" i="1" dirty="0">
                <a:latin typeface="Goudy Old Style Extrabold" panose="02040702050305020303" pitchFamily="18" charset="0"/>
              </a:rPr>
              <a:t>There Will Be Blood</a:t>
            </a:r>
            <a:r>
              <a:rPr lang="en-US" dirty="0">
                <a:latin typeface="Goudy Old Style Extrabold" panose="02040702050305020303" pitchFamily="18" charset="0"/>
              </a:rPr>
              <a:t> barely edging </a:t>
            </a:r>
            <a:r>
              <a:rPr lang="en-US" i="1" dirty="0">
                <a:latin typeface="Goudy Old Style Extrabold" panose="02040702050305020303" pitchFamily="18" charset="0"/>
              </a:rPr>
              <a:t>The Grand Budapest Hotel</a:t>
            </a:r>
            <a:endParaRPr lang="en-US" dirty="0">
              <a:latin typeface="Goudy Old Style Extrabold" panose="02040702050305020303" pitchFamily="18" charset="0"/>
            </a:endParaRPr>
          </a:p>
          <a:p>
            <a:pPr lvl="2"/>
            <a:r>
              <a:rPr lang="en-US" dirty="0">
                <a:latin typeface="Goudy Old Style Extrabold" panose="02040702050305020303" pitchFamily="18" charset="0"/>
              </a:rPr>
              <a:t>For IMDb, the average rating split is even less, with Paul having a rating of 7.41 and Wes having one of 7.42</a:t>
            </a:r>
          </a:p>
          <a:p>
            <a:pPr lvl="3"/>
            <a:r>
              <a:rPr lang="en-US" i="1" dirty="0">
                <a:latin typeface="Goudy Old Style Extrabold" panose="02040702050305020303" pitchFamily="18" charset="0"/>
              </a:rPr>
              <a:t>There Will Be Blood </a:t>
            </a:r>
            <a:r>
              <a:rPr lang="en-US" dirty="0">
                <a:latin typeface="Goudy Old Style Extrabold" panose="02040702050305020303" pitchFamily="18" charset="0"/>
              </a:rPr>
              <a:t>beats </a:t>
            </a:r>
            <a:r>
              <a:rPr lang="en-US" i="1" dirty="0">
                <a:latin typeface="Goudy Old Style Extrabold" panose="02040702050305020303" pitchFamily="18" charset="0"/>
              </a:rPr>
              <a:t>The Grand Budapest Hotel</a:t>
            </a:r>
            <a:r>
              <a:rPr lang="en-US" dirty="0">
                <a:latin typeface="Goudy Old Style Extrabold" panose="02040702050305020303" pitchFamily="18" charset="0"/>
              </a:rPr>
              <a:t> again but by a difference of 0.1 (8.2 vs 8.1)</a:t>
            </a:r>
          </a:p>
        </p:txBody>
      </p:sp>
    </p:spTree>
    <p:extLst>
      <p:ext uri="{BB962C8B-B14F-4D97-AF65-F5344CB8AC3E}">
        <p14:creationId xmlns:p14="http://schemas.microsoft.com/office/powerpoint/2010/main" val="1475701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554</TotalTime>
  <Words>1171</Words>
  <Application>Microsoft Office PowerPoint</Application>
  <PresentationFormat>Widescreen</PresentationFormat>
  <Paragraphs>102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PTA stats</vt:lpstr>
      <vt:lpstr>PTA stats cont</vt:lpstr>
      <vt:lpstr>Wes Anderson</vt:lpstr>
      <vt:lpstr>Wes stats</vt:lpstr>
      <vt:lpstr>Wes stats cont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7</cp:revision>
  <dcterms:created xsi:type="dcterms:W3CDTF">2025-04-14T16:45:55Z</dcterms:created>
  <dcterms:modified xsi:type="dcterms:W3CDTF">2025-04-16T22:26:36Z</dcterms:modified>
</cp:coreProperties>
</file>